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trictFirstAndLastChars="0" embedTrueTypeFonts="1" saveSubsetFonts="1" autoCompressPictures="0">
  <p:sldMasterIdLst>
    <p:sldMasterId id="2147483659" r:id="rId1"/>
  </p:sldMasterIdLst>
  <p:notesMasterIdLst>
    <p:notesMasterId r:id="rId35"/>
  </p:notesMasterIdLst>
  <p:sldIdLst>
    <p:sldId id="345" r:id="rId2"/>
    <p:sldId id="346" r:id="rId3"/>
    <p:sldId id="347" r:id="rId4"/>
    <p:sldId id="348" r:id="rId5"/>
    <p:sldId id="349" r:id="rId6"/>
    <p:sldId id="350" r:id="rId7"/>
    <p:sldId id="339" r:id="rId8"/>
    <p:sldId id="329" r:id="rId9"/>
    <p:sldId id="330" r:id="rId10"/>
    <p:sldId id="336" r:id="rId11"/>
    <p:sldId id="331" r:id="rId12"/>
    <p:sldId id="337" r:id="rId13"/>
    <p:sldId id="332" r:id="rId14"/>
    <p:sldId id="333" r:id="rId15"/>
    <p:sldId id="266" r:id="rId16"/>
    <p:sldId id="267" r:id="rId17"/>
    <p:sldId id="268" r:id="rId18"/>
    <p:sldId id="269" r:id="rId19"/>
    <p:sldId id="271" r:id="rId20"/>
    <p:sldId id="270" r:id="rId21"/>
    <p:sldId id="274" r:id="rId22"/>
    <p:sldId id="272" r:id="rId23"/>
    <p:sldId id="276" r:id="rId24"/>
    <p:sldId id="275" r:id="rId25"/>
    <p:sldId id="273" r:id="rId26"/>
    <p:sldId id="303" r:id="rId27"/>
    <p:sldId id="304" r:id="rId28"/>
    <p:sldId id="306" r:id="rId29"/>
    <p:sldId id="307" r:id="rId30"/>
    <p:sldId id="308" r:id="rId31"/>
    <p:sldId id="305" r:id="rId32"/>
    <p:sldId id="309" r:id="rId33"/>
    <p:sldId id="290" r:id="rId34"/>
  </p:sldIdLst>
  <p:sldSz cx="12192000" cy="6858000"/>
  <p:notesSz cx="6858000" cy="9144000"/>
  <p:embeddedFontLst>
    <p:embeddedFont>
      <p:font typeface="Arial Black" panose="020B0A04020102020204" pitchFamily="34" charset="0"/>
      <p:bold r:id="rId36"/>
    </p:embeddedFont>
    <p:embeddedFont>
      <p:font typeface="Calibri" panose="020F0502020204030204" pitchFamily="34" charset="0"/>
      <p:regular r:id="rId37"/>
      <p:bold r:id="rId38"/>
      <p:italic r:id="rId39"/>
      <p:boldItalic r:id="rId40"/>
    </p:embeddedFont>
    <p:embeddedFont>
      <p:font typeface="Calibri Light" panose="020F0302020204030204" pitchFamily="34" charset="0"/>
      <p:regular r:id="rId41"/>
      <p:italic r:id="rId42"/>
    </p:embeddedFont>
    <p:embeddedFont>
      <p:font typeface="Helvetica Neue" panose="020B0604020202020204" charset="0"/>
      <p:bold r:id="rId43"/>
    </p:embeddedFont>
    <p:embeddedFont>
      <p:font typeface="Helvetica Neue Light" panose="020B0604020202020204" charset="0"/>
      <p:regular r:id="rId44"/>
      <p:bold r:id="rId45"/>
      <p:italic r:id="rId46"/>
      <p:boldItalic r:id="rId4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B8B96AC1-9D4D-49B7-9F82-EFA4B7ACB614}">
          <p14:sldIdLst>
            <p14:sldId id="345"/>
            <p14:sldId id="346"/>
            <p14:sldId id="347"/>
            <p14:sldId id="348"/>
            <p14:sldId id="349"/>
            <p14:sldId id="350"/>
            <p14:sldId id="339"/>
            <p14:sldId id="329"/>
            <p14:sldId id="330"/>
            <p14:sldId id="336"/>
            <p14:sldId id="331"/>
            <p14:sldId id="337"/>
            <p14:sldId id="332"/>
            <p14:sldId id="333"/>
            <p14:sldId id="266"/>
            <p14:sldId id="267"/>
            <p14:sldId id="268"/>
            <p14:sldId id="269"/>
            <p14:sldId id="271"/>
            <p14:sldId id="270"/>
            <p14:sldId id="274"/>
            <p14:sldId id="272"/>
            <p14:sldId id="276"/>
            <p14:sldId id="275"/>
            <p14:sldId id="273"/>
            <p14:sldId id="303"/>
            <p14:sldId id="304"/>
            <p14:sldId id="306"/>
            <p14:sldId id="307"/>
            <p14:sldId id="308"/>
            <p14:sldId id="305"/>
            <p14:sldId id="309"/>
            <p14:sldId id="29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343" autoAdjust="0"/>
    <p:restoredTop sz="86706" autoAdjust="0"/>
  </p:normalViewPr>
  <p:slideViewPr>
    <p:cSldViewPr snapToGrid="0">
      <p:cViewPr varScale="1">
        <p:scale>
          <a:sx n="99" d="100"/>
          <a:sy n="99" d="100"/>
        </p:scale>
        <p:origin x="112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7.fntdata"/><Relationship Id="rId47" Type="http://schemas.openxmlformats.org/officeDocument/2006/relationships/font" Target="fonts/font12.fnt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8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schemas.openxmlformats.org/officeDocument/2006/relationships/font" Target="fonts/font11.fntdata"/><Relationship Id="rId20" Type="http://schemas.openxmlformats.org/officeDocument/2006/relationships/slide" Target="slides/slide19.xml"/><Relationship Id="rId41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087066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8" name="Google Shape;8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9" name="Google Shape;89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614705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8" name="Google Shape;8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 lang="en-US" dirty="0"/>
          </a:p>
        </p:txBody>
      </p:sp>
      <p:sp>
        <p:nvSpPr>
          <p:cNvPr id="89" name="Google Shape;89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10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887291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8" name="Google Shape;8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9" name="Google Shape;89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11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300077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8" name="Google Shape;8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9" name="Google Shape;89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12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855231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8" name="Google Shape;8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9" name="Google Shape;89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13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848532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8" name="Google Shape;8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9" name="Google Shape;89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14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391439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8" name="Google Shape;8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9" name="Google Shape;89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15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774925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8" name="Google Shape;8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9" name="Google Shape;89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16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054150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8" name="Google Shape;8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9" name="Google Shape;89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17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568328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8" name="Google Shape;8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9" name="Google Shape;89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18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3349111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8" name="Google Shape;8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9" name="Google Shape;89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19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990386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8" name="Google Shape;8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9" name="Google Shape;89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8771110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8" name="Google Shape;8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9" name="Google Shape;89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20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9094715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8" name="Google Shape;8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9" name="Google Shape;89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21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2170223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8" name="Google Shape;8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9" name="Google Shape;89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22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7518956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8" name="Google Shape;8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9" name="Google Shape;89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23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2178041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8" name="Google Shape;8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9" name="Google Shape;89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24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600416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8" name="Google Shape;8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9" name="Google Shape;89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25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8598854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8" name="Google Shape;8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9" name="Google Shape;89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26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0923158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8" name="Google Shape;8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9" name="Google Shape;89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27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9913638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8" name="Google Shape;8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9" name="Google Shape;89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28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5162953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8" name="Google Shape;8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9" name="Google Shape;89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29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379515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8" name="Google Shape;8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9" name="Google Shape;89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3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3974922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8" name="Google Shape;8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9" name="Google Shape;89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30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7620447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8" name="Google Shape;8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9" name="Google Shape;89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31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858000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8" name="Google Shape;8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9" name="Google Shape;89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32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3186777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8" name="Google Shape;8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9" name="Google Shape;89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33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710339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8" name="Google Shape;8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9" name="Google Shape;89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4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341824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8" name="Google Shape;8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9" name="Google Shape;89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5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277133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8" name="Google Shape;8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9" name="Google Shape;89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6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72322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8" name="Google Shape;8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9" name="Google Shape;89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7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737111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8" name="Google Shape;8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 lang="en-US" dirty="0"/>
          </a:p>
        </p:txBody>
      </p:sp>
      <p:sp>
        <p:nvSpPr>
          <p:cNvPr id="89" name="Google Shape;89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8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173467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8" name="Google Shape;8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9" name="Google Shape;89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9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929757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  <a:defRPr sz="44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17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" name="Google Shape;21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" name="Google Shape;22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  <a:defRPr sz="44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body" idx="1"/>
          </p:nvPr>
        </p:nvSpPr>
        <p:spPr>
          <a:xfrm rot="5400000">
            <a:off x="4037013" y="-1373187"/>
            <a:ext cx="4117975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  <a:defRPr sz="44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" name="Google Shape;84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" name="Google Shape;85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 Black"/>
              <a:buNone/>
              <a:defRPr sz="60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 Black"/>
              <a:buNone/>
              <a:defRPr sz="60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  <a:defRPr sz="44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055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055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  <a:defRPr sz="44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355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355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" name="Google Shape;49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" name="Google Shape;50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  <a:defRPr sz="44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" name="Google Shape;55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" name="Google Shape;58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" name="Google Shape;59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6" name="Google Shape;66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9" name="Google Shape;69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" name="Google Shape;73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  <a:defRPr sz="44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17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12" name="Google Shape;12;p1"/>
          <p:cNvSpPr/>
          <p:nvPr/>
        </p:nvSpPr>
        <p:spPr>
          <a:xfrm>
            <a:off x="0" y="6019800"/>
            <a:ext cx="12192000" cy="838200"/>
          </a:xfrm>
          <a:prstGeom prst="rect">
            <a:avLst/>
          </a:prstGeom>
          <a:solidFill>
            <a:schemeClr val="dk1"/>
          </a:solidFill>
          <a:ln w="9525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" name="Google Shape;13;p1" title="Be Boulder.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9456851" y="6189029"/>
            <a:ext cx="2377001" cy="512153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1"/>
          <p:cNvSpPr txBox="1">
            <a:spLocks noGrp="1"/>
          </p:cNvSpPr>
          <p:nvPr>
            <p:ph type="ftr" idx="11"/>
          </p:nvPr>
        </p:nvSpPr>
        <p:spPr>
          <a:xfrm>
            <a:off x="3013363" y="6356351"/>
            <a:ext cx="5727191" cy="3367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" name="Google Shape;15;p1"/>
          <p:cNvSpPr txBox="1">
            <a:spLocks noGrp="1"/>
          </p:cNvSpPr>
          <p:nvPr>
            <p:ph type="sldNum" idx="12"/>
          </p:nvPr>
        </p:nvSpPr>
        <p:spPr>
          <a:xfrm>
            <a:off x="8824255" y="6356351"/>
            <a:ext cx="54889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pic>
        <p:nvPicPr>
          <p:cNvPr id="16" name="Google Shape;16;p1" title="University of Colorado Boulder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381697" y="6144844"/>
            <a:ext cx="2410227" cy="58811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19965DA-C7B1-4387-88B8-3E1390391574}"/>
              </a:ext>
            </a:extLst>
          </p:cNvPr>
          <p:cNvCxnSpPr/>
          <p:nvPr userDrawn="1"/>
        </p:nvCxnSpPr>
        <p:spPr>
          <a:xfrm>
            <a:off x="0" y="6019800"/>
            <a:ext cx="121920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en.wikipedia.org/wiki/Field-programmable_gate_array" TargetMode="External"/><Relationship Id="rId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tif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tif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Google Shape;91;p13"/>
          <p:cNvGrpSpPr/>
          <p:nvPr/>
        </p:nvGrpSpPr>
        <p:grpSpPr>
          <a:xfrm>
            <a:off x="7891397" y="6159817"/>
            <a:ext cx="4300603" cy="650309"/>
            <a:chOff x="7891397" y="6159817"/>
            <a:chExt cx="4300603" cy="650309"/>
          </a:xfrm>
        </p:grpSpPr>
        <p:pic>
          <p:nvPicPr>
            <p:cNvPr id="92" name="Google Shape;92;p1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9273540" y="6159817"/>
              <a:ext cx="2918460" cy="65030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3" name="Google Shape;93;p13"/>
            <p:cNvSpPr/>
            <p:nvPr/>
          </p:nvSpPr>
          <p:spPr>
            <a:xfrm>
              <a:off x="7891397" y="6315694"/>
              <a:ext cx="4300603" cy="338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D8D8D8"/>
                  </a:solidFill>
                  <a:effectLst/>
                  <a:uLnTx/>
                  <a:uFillTx/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Copyright © 2019 University of Colorado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</p:grpSp>
      <p:sp>
        <p:nvSpPr>
          <p:cNvPr id="94" name="Google Shape;94;p13"/>
          <p:cNvSpPr txBox="1"/>
          <p:nvPr/>
        </p:nvSpPr>
        <p:spPr>
          <a:xfrm>
            <a:off x="831850" y="2966113"/>
            <a:ext cx="10515600" cy="1364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tabLst/>
              <a:defRPr/>
            </a:pPr>
            <a:endParaRPr kumimoji="0" sz="2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/>
                <a:ea typeface="Helvetica Neue"/>
                <a:cs typeface="Helvetica Neue"/>
                <a:sym typeface="Helvetica Neue"/>
              </a:rPr>
              <a:t>[Instructor Name(s)]</a:t>
            </a:r>
            <a:endParaRPr kumimoji="0" sz="2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/>
                <a:ea typeface="Helvetica Neue"/>
                <a:cs typeface="Helvetica Neue"/>
                <a:sym typeface="Helvetica Neue"/>
              </a:rPr>
              <a:t>[Department Name]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95" name="Google Shape;95;p13"/>
          <p:cNvSpPr txBox="1"/>
          <p:nvPr/>
        </p:nvSpPr>
        <p:spPr>
          <a:xfrm>
            <a:off x="831850" y="2131733"/>
            <a:ext cx="2940228" cy="609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Helvetica Neue Light"/>
              <a:buNone/>
              <a:tabLst/>
              <a:defRPr/>
            </a:pPr>
            <a:r>
              <a:rPr kumimoji="0" lang="en-US" sz="4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[Video Title]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0A59277-F897-4DB3-ADE3-49B5520D92DA}"/>
              </a:ext>
            </a:extLst>
          </p:cNvPr>
          <p:cNvSpPr txBox="1">
            <a:spLocks/>
          </p:cNvSpPr>
          <p:nvPr/>
        </p:nvSpPr>
        <p:spPr>
          <a:xfrm>
            <a:off x="211294" y="883776"/>
            <a:ext cx="11756712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3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  <a:sym typeface="Arial"/>
              </a:rPr>
              <a:t>FPGA Design for Embedded Systems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3DD1F488-E062-48FC-B270-A09FC1B60F3B}"/>
              </a:ext>
            </a:extLst>
          </p:cNvPr>
          <p:cNvSpPr txBox="1">
            <a:spLocks/>
          </p:cNvSpPr>
          <p:nvPr/>
        </p:nvSpPr>
        <p:spPr>
          <a:xfrm>
            <a:off x="962025" y="3138576"/>
            <a:ext cx="10048875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CFB87C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  <a:sym typeface="Arial"/>
              </a:rPr>
              <a:t>Hardware Description Languages for Logic Design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Google Shape;91;p13"/>
          <p:cNvGrpSpPr/>
          <p:nvPr/>
        </p:nvGrpSpPr>
        <p:grpSpPr>
          <a:xfrm>
            <a:off x="7891397" y="6159817"/>
            <a:ext cx="4300603" cy="650309"/>
            <a:chOff x="7891397" y="6159817"/>
            <a:chExt cx="4300603" cy="650309"/>
          </a:xfrm>
        </p:grpSpPr>
        <p:pic>
          <p:nvPicPr>
            <p:cNvPr id="92" name="Google Shape;92;p1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9273540" y="6159817"/>
              <a:ext cx="2918460" cy="65030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3" name="Google Shape;93;p13"/>
            <p:cNvSpPr/>
            <p:nvPr/>
          </p:nvSpPr>
          <p:spPr>
            <a:xfrm>
              <a:off x="7891397" y="6315694"/>
              <a:ext cx="4300603" cy="338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D8D8D8"/>
                  </a:solidFill>
                  <a:effectLst/>
                  <a:uLnTx/>
                  <a:uFillTx/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Copyright © 2019 University of Colorado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3" name="Title 11">
            <a:extLst>
              <a:ext uri="{FF2B5EF4-FFF2-40B4-BE49-F238E27FC236}">
                <a16:creationId xmlns:a16="http://schemas.microsoft.com/office/drawing/2014/main" id="{20BCD2EF-D77D-4221-96C6-AC7E9505193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8270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  <a:sym typeface="Arial"/>
              </a:rPr>
              <a:t>FPGA Design Flow: Design Entry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  <a:sym typeface="Arial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26602" y="2136501"/>
            <a:ext cx="1466928" cy="1323439"/>
          </a:xfrm>
          <a:prstGeom prst="rect">
            <a:avLst/>
          </a:prstGeom>
          <a:solidFill>
            <a:schemeClr val="accent4"/>
          </a:solidFill>
          <a:ln w="25400">
            <a:solidFill>
              <a:schemeClr val="accent1"/>
            </a:solidFill>
            <a:headEnd w="lg" len="lg"/>
            <a:tailEnd w="lg" len="lg"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  <a:sym typeface="Arial"/>
              </a:rPr>
              <a:t>Design Entry:  Schematic or HDL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2618060" y="2444277"/>
            <a:ext cx="1492470" cy="707886"/>
          </a:xfrm>
          <a:prstGeom prst="rect">
            <a:avLst/>
          </a:prstGeom>
          <a:ln>
            <a:headEnd w="lg" len="lg"/>
            <a:tailEnd w="lg" len="lg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Functional Simulation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614388" y="2450461"/>
            <a:ext cx="1492470" cy="707886"/>
          </a:xfrm>
          <a:prstGeom prst="rect">
            <a:avLst/>
          </a:prstGeom>
          <a:ln>
            <a:headEnd w="lg" len="lg"/>
            <a:tailEnd w="lg" len="lg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Synthesis or Mapping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516448" y="2290389"/>
            <a:ext cx="1492470" cy="1015663"/>
          </a:xfrm>
          <a:prstGeom prst="rect">
            <a:avLst/>
          </a:prstGeom>
          <a:ln>
            <a:headEnd w="lg" len="lg"/>
            <a:tailEnd w="lg" len="lg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Place and Route or Fitting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8418510" y="2296572"/>
            <a:ext cx="1492470" cy="1015663"/>
          </a:xfrm>
          <a:prstGeom prst="rect">
            <a:avLst/>
          </a:prstGeom>
          <a:ln>
            <a:headEnd w="lg" len="lg"/>
            <a:tailEnd w="lg" len="lg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Timing Analysis and Simulation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10168154" y="3327380"/>
            <a:ext cx="1597244" cy="707886"/>
          </a:xfrm>
          <a:prstGeom prst="rect">
            <a:avLst/>
          </a:prstGeom>
          <a:ln>
            <a:headEnd w="lg" len="lg"/>
            <a:tailEnd w="lg" len="lg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Programming the Device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8418510" y="4659704"/>
            <a:ext cx="1492470" cy="707886"/>
          </a:xfrm>
          <a:prstGeom prst="rect">
            <a:avLst/>
          </a:prstGeom>
          <a:ln>
            <a:headEnd w="lg" len="lg"/>
            <a:tailEnd w="lg" len="lg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Test and Integration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5770213" y="4806928"/>
            <a:ext cx="1492470" cy="400110"/>
          </a:xfrm>
          <a:prstGeom prst="rect">
            <a:avLst/>
          </a:prstGeom>
          <a:ln>
            <a:headEnd w="lg" len="lg"/>
            <a:tailEnd w="lg" len="lg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Release</a:t>
            </a:r>
          </a:p>
        </p:txBody>
      </p:sp>
      <p:cxnSp>
        <p:nvCxnSpPr>
          <p:cNvPr id="37" name="Straight Arrow Connector 36"/>
          <p:cNvCxnSpPr>
            <a:stCxn id="41" idx="3"/>
            <a:endCxn id="42" idx="1"/>
          </p:cNvCxnSpPr>
          <p:nvPr/>
        </p:nvCxnSpPr>
        <p:spPr>
          <a:xfrm flipV="1">
            <a:off x="1893530" y="2798220"/>
            <a:ext cx="724530" cy="1"/>
          </a:xfrm>
          <a:prstGeom prst="straightConnector1">
            <a:avLst/>
          </a:prstGeom>
          <a:ln>
            <a:headEnd w="lg" len="lg"/>
            <a:tailEnd type="triangle" w="lg" len="lg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</p:cxnSp>
      <p:cxnSp>
        <p:nvCxnSpPr>
          <p:cNvPr id="38" name="Straight Arrow Connector 37"/>
          <p:cNvCxnSpPr>
            <a:stCxn id="42" idx="3"/>
            <a:endCxn id="43" idx="1"/>
          </p:cNvCxnSpPr>
          <p:nvPr/>
        </p:nvCxnSpPr>
        <p:spPr>
          <a:xfrm>
            <a:off x="4110530" y="2798220"/>
            <a:ext cx="503858" cy="6184"/>
          </a:xfrm>
          <a:prstGeom prst="straightConnector1">
            <a:avLst/>
          </a:prstGeom>
          <a:ln>
            <a:headEnd w="lg" len="lg"/>
            <a:tailEnd type="triangle" w="lg" len="lg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</p:cxnSp>
      <p:cxnSp>
        <p:nvCxnSpPr>
          <p:cNvPr id="39" name="Straight Arrow Connector 38"/>
          <p:cNvCxnSpPr>
            <a:stCxn id="43" idx="3"/>
            <a:endCxn id="44" idx="1"/>
          </p:cNvCxnSpPr>
          <p:nvPr/>
        </p:nvCxnSpPr>
        <p:spPr>
          <a:xfrm flipV="1">
            <a:off x="6106858" y="2798221"/>
            <a:ext cx="409590" cy="6183"/>
          </a:xfrm>
          <a:prstGeom prst="straightConnector1">
            <a:avLst/>
          </a:prstGeom>
          <a:ln>
            <a:headEnd w="lg" len="lg"/>
            <a:tailEnd type="triangle" w="lg" len="lg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</p:cxnSp>
      <p:cxnSp>
        <p:nvCxnSpPr>
          <p:cNvPr id="40" name="Straight Arrow Connector 39"/>
          <p:cNvCxnSpPr>
            <a:stCxn id="44" idx="3"/>
            <a:endCxn id="45" idx="1"/>
          </p:cNvCxnSpPr>
          <p:nvPr/>
        </p:nvCxnSpPr>
        <p:spPr>
          <a:xfrm>
            <a:off x="8008918" y="2798221"/>
            <a:ext cx="409592" cy="6183"/>
          </a:xfrm>
          <a:prstGeom prst="straightConnector1">
            <a:avLst/>
          </a:prstGeom>
          <a:ln>
            <a:headEnd w="lg" len="lg"/>
            <a:tailEnd type="triangle" w="lg" len="lg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</p:cxnSp>
      <p:cxnSp>
        <p:nvCxnSpPr>
          <p:cNvPr id="41" name="Straight Arrow Connector 40"/>
          <p:cNvCxnSpPr/>
          <p:nvPr/>
        </p:nvCxnSpPr>
        <p:spPr>
          <a:xfrm flipH="1" flipV="1">
            <a:off x="7262683" y="5006983"/>
            <a:ext cx="1155827" cy="6664"/>
          </a:xfrm>
          <a:prstGeom prst="straightConnector1">
            <a:avLst/>
          </a:prstGeom>
          <a:ln>
            <a:headEnd w="lg" len="lg"/>
            <a:tailEnd type="triangle" w="lg" len="lg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</p:cxnSp>
      <p:cxnSp>
        <p:nvCxnSpPr>
          <p:cNvPr id="42" name="Elbow Connector 41"/>
          <p:cNvCxnSpPr>
            <a:endCxn id="41" idx="2"/>
          </p:cNvCxnSpPr>
          <p:nvPr/>
        </p:nvCxnSpPr>
        <p:spPr>
          <a:xfrm rot="10800000" flipV="1">
            <a:off x="1160066" y="3173702"/>
            <a:ext cx="2244450" cy="286238"/>
          </a:xfrm>
          <a:prstGeom prst="bentConnector4">
            <a:avLst>
              <a:gd name="adj1" fmla="val 327"/>
              <a:gd name="adj2" fmla="val 179864"/>
            </a:avLst>
          </a:prstGeom>
          <a:ln>
            <a:headEnd w="lg" len="lg"/>
            <a:tailEnd type="triangle" w="lg" len="lg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</p:cxnSp>
      <p:cxnSp>
        <p:nvCxnSpPr>
          <p:cNvPr id="43" name="Elbow Connector 42"/>
          <p:cNvCxnSpPr>
            <a:stCxn id="46" idx="2"/>
          </p:cNvCxnSpPr>
          <p:nvPr/>
        </p:nvCxnSpPr>
        <p:spPr>
          <a:xfrm rot="5400000">
            <a:off x="9949688" y="3996558"/>
            <a:ext cx="978381" cy="1055796"/>
          </a:xfrm>
          <a:prstGeom prst="bentConnector2">
            <a:avLst/>
          </a:prstGeom>
          <a:ln>
            <a:headEnd w="lg" len="lg"/>
            <a:tailEnd type="triangle" w="lg" len="lg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</p:cxnSp>
      <p:cxnSp>
        <p:nvCxnSpPr>
          <p:cNvPr id="44" name="Elbow Connector 43"/>
          <p:cNvCxnSpPr>
            <a:stCxn id="45" idx="3"/>
            <a:endCxn id="46" idx="0"/>
          </p:cNvCxnSpPr>
          <p:nvPr/>
        </p:nvCxnSpPr>
        <p:spPr>
          <a:xfrm>
            <a:off x="9910980" y="2804404"/>
            <a:ext cx="1055796" cy="522976"/>
          </a:xfrm>
          <a:prstGeom prst="bentConnector2">
            <a:avLst/>
          </a:prstGeom>
          <a:ln>
            <a:headEnd w="lg" len="lg"/>
            <a:tailEnd type="triangle" w="lg" len="lg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</p:cxnSp>
      <p:cxnSp>
        <p:nvCxnSpPr>
          <p:cNvPr id="45" name="Elbow Connector 44"/>
          <p:cNvCxnSpPr>
            <a:stCxn id="45" idx="2"/>
          </p:cNvCxnSpPr>
          <p:nvPr/>
        </p:nvCxnSpPr>
        <p:spPr>
          <a:xfrm rot="5400000">
            <a:off x="6094171" y="597615"/>
            <a:ext cx="355955" cy="5785194"/>
          </a:xfrm>
          <a:prstGeom prst="bentConnector2">
            <a:avLst/>
          </a:prstGeom>
          <a:ln>
            <a:headEnd w="lg" len="lg"/>
            <a:tailEnd type="triangle" w="lg" len="lg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</p:cxnSp>
      <p:cxnSp>
        <p:nvCxnSpPr>
          <p:cNvPr id="46" name="Elbow Connector 45"/>
          <p:cNvCxnSpPr/>
          <p:nvPr/>
        </p:nvCxnSpPr>
        <p:spPr>
          <a:xfrm rot="16200000" flipV="1">
            <a:off x="8671341" y="4166300"/>
            <a:ext cx="985332" cy="1476"/>
          </a:xfrm>
          <a:prstGeom prst="bentConnector3">
            <a:avLst>
              <a:gd name="adj1" fmla="val 50000"/>
            </a:avLst>
          </a:prstGeom>
          <a:ln>
            <a:headEnd w="lg" len="lg"/>
            <a:tailEnd type="triangle" w="lg" len="lg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17562199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Google Shape;91;p13"/>
          <p:cNvGrpSpPr/>
          <p:nvPr/>
        </p:nvGrpSpPr>
        <p:grpSpPr>
          <a:xfrm>
            <a:off x="7891397" y="6159817"/>
            <a:ext cx="4300603" cy="650309"/>
            <a:chOff x="7891397" y="6159817"/>
            <a:chExt cx="4300603" cy="650309"/>
          </a:xfrm>
        </p:grpSpPr>
        <p:pic>
          <p:nvPicPr>
            <p:cNvPr id="92" name="Google Shape;92;p1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9273540" y="6159817"/>
              <a:ext cx="2918460" cy="65030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3" name="Google Shape;93;p13"/>
            <p:cNvSpPr/>
            <p:nvPr/>
          </p:nvSpPr>
          <p:spPr>
            <a:xfrm>
              <a:off x="7891397" y="6315694"/>
              <a:ext cx="4300603" cy="338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D8D8D8"/>
                  </a:solidFill>
                  <a:effectLst/>
                  <a:uLnTx/>
                  <a:uFillTx/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Copyright © 2019 University of Colorado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3" name="Title 11">
            <a:extLst>
              <a:ext uri="{FF2B5EF4-FFF2-40B4-BE49-F238E27FC236}">
                <a16:creationId xmlns:a16="http://schemas.microsoft.com/office/drawing/2014/main" id="{20BCD2EF-D77D-4221-96C6-AC7E9505193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8270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  <a:sym typeface="Arial"/>
              </a:rPr>
              <a:t>FPGA Design Entry Methodologies </a:t>
            </a:r>
          </a:p>
        </p:txBody>
      </p:sp>
      <p:sp>
        <p:nvSpPr>
          <p:cNvPr id="7" name="Vertical Text Placeholder 12">
            <a:extLst>
              <a:ext uri="{FF2B5EF4-FFF2-40B4-BE49-F238E27FC236}">
                <a16:creationId xmlns:a16="http://schemas.microsoft.com/office/drawing/2014/main" id="{9C65CFD4-D9E9-44E0-975F-91B5127A2ED5}"/>
              </a:ext>
            </a:extLst>
          </p:cNvPr>
          <p:cNvSpPr txBox="1">
            <a:spLocks/>
          </p:cNvSpPr>
          <p:nvPr/>
        </p:nvSpPr>
        <p:spPr>
          <a:xfrm>
            <a:off x="6000301" y="1192192"/>
            <a:ext cx="5129463" cy="4788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7388" marR="0" lvl="0" indent="-68738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800"/>
              </a:spcAft>
              <a:buClrTx/>
              <a:buSzTx/>
              <a:buFontTx/>
              <a:buBlip>
                <a:blip r:embed="rId4"/>
              </a:buBlip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  <a:sym typeface="Arial"/>
              </a:rPr>
              <a:t>Logical correlation between schematic design entry and circuit implementation</a:t>
            </a:r>
          </a:p>
          <a:p>
            <a:pPr marL="687388" marR="0" lvl="0" indent="-68738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800"/>
              </a:spcAft>
              <a:buClrTx/>
              <a:buSzTx/>
              <a:buFontTx/>
              <a:buBlip>
                <a:blip r:embed="rId4"/>
              </a:buBlip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  <a:sym typeface="Arial"/>
              </a:rPr>
              <a:t>Not always transferrable between different FPGA tools and technologies</a:t>
            </a:r>
          </a:p>
          <a:p>
            <a:pPr marL="687388" marR="0" lvl="0" indent="-68738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800"/>
              </a:spcAft>
              <a:buClrTx/>
              <a:buSzTx/>
              <a:buFontTx/>
              <a:buBlip>
                <a:blip r:embed="rId4"/>
              </a:buBlip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  <a:sym typeface="Arial"/>
              </a:rPr>
              <a:t>Difficult to scale for larger designs</a:t>
            </a:r>
          </a:p>
        </p:txBody>
      </p:sp>
      <p:sp>
        <p:nvSpPr>
          <p:cNvPr id="3" name="Rectangle 2"/>
          <p:cNvSpPr/>
          <p:nvPr/>
        </p:nvSpPr>
        <p:spPr>
          <a:xfrm>
            <a:off x="1450779" y="1290561"/>
            <a:ext cx="3429334" cy="53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  <a:sym typeface="Arial"/>
              </a:rPr>
              <a:t>Schematic Entry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/>
          <a:srcRect b="13768"/>
          <a:stretch/>
        </p:blipFill>
        <p:spPr>
          <a:xfrm>
            <a:off x="263614" y="2177307"/>
            <a:ext cx="5595407" cy="2593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3774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Google Shape;91;p13"/>
          <p:cNvGrpSpPr/>
          <p:nvPr/>
        </p:nvGrpSpPr>
        <p:grpSpPr>
          <a:xfrm>
            <a:off x="7891397" y="6159817"/>
            <a:ext cx="4300603" cy="650309"/>
            <a:chOff x="7891397" y="6159817"/>
            <a:chExt cx="4300603" cy="650309"/>
          </a:xfrm>
        </p:grpSpPr>
        <p:pic>
          <p:nvPicPr>
            <p:cNvPr id="92" name="Google Shape;92;p1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9273540" y="6159817"/>
              <a:ext cx="2918460" cy="65030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3" name="Google Shape;93;p13"/>
            <p:cNvSpPr/>
            <p:nvPr/>
          </p:nvSpPr>
          <p:spPr>
            <a:xfrm>
              <a:off x="7891397" y="6315694"/>
              <a:ext cx="4300603" cy="338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D8D8D8"/>
                  </a:solidFill>
                  <a:effectLst/>
                  <a:uLnTx/>
                  <a:uFillTx/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Copyright © 2019 University of Colorado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3" name="Title 11">
            <a:extLst>
              <a:ext uri="{FF2B5EF4-FFF2-40B4-BE49-F238E27FC236}">
                <a16:creationId xmlns:a16="http://schemas.microsoft.com/office/drawing/2014/main" id="{20BCD2EF-D77D-4221-96C6-AC7E9505193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8270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  <a:sym typeface="Arial"/>
              </a:rPr>
              <a:t>FPGA Design Entry Methodologies </a:t>
            </a:r>
          </a:p>
        </p:txBody>
      </p:sp>
      <p:sp>
        <p:nvSpPr>
          <p:cNvPr id="7" name="Vertical Text Placeholder 12">
            <a:extLst>
              <a:ext uri="{FF2B5EF4-FFF2-40B4-BE49-F238E27FC236}">
                <a16:creationId xmlns:a16="http://schemas.microsoft.com/office/drawing/2014/main" id="{9C65CFD4-D9E9-44E0-975F-91B5127A2ED5}"/>
              </a:ext>
            </a:extLst>
          </p:cNvPr>
          <p:cNvSpPr txBox="1">
            <a:spLocks/>
          </p:cNvSpPr>
          <p:nvPr/>
        </p:nvSpPr>
        <p:spPr>
          <a:xfrm>
            <a:off x="6000301" y="1192192"/>
            <a:ext cx="5129463" cy="4788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rPr>
              <a:t>Hardware Description Languages (HDLs)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rPr>
              <a:t>VHDL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rPr>
              <a:t>Verilog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rPr>
              <a:t>System Verilog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E624C62-4F56-48D2-8018-AE7D6FAD94D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3501"/>
          <a:stretch/>
        </p:blipFill>
        <p:spPr>
          <a:xfrm>
            <a:off x="6577263" y="3429000"/>
            <a:ext cx="4776537" cy="2083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5224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Google Shape;91;p13"/>
          <p:cNvGrpSpPr/>
          <p:nvPr/>
        </p:nvGrpSpPr>
        <p:grpSpPr>
          <a:xfrm>
            <a:off x="7891397" y="6159817"/>
            <a:ext cx="4300603" cy="650309"/>
            <a:chOff x="7891397" y="6159817"/>
            <a:chExt cx="4300603" cy="650309"/>
          </a:xfrm>
        </p:grpSpPr>
        <p:pic>
          <p:nvPicPr>
            <p:cNvPr id="92" name="Google Shape;92;p1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9273540" y="6159817"/>
              <a:ext cx="2918460" cy="65030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3" name="Google Shape;93;p13"/>
            <p:cNvSpPr/>
            <p:nvPr/>
          </p:nvSpPr>
          <p:spPr>
            <a:xfrm>
              <a:off x="7891397" y="6315694"/>
              <a:ext cx="4300603" cy="338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D8D8D8"/>
                  </a:solidFill>
                  <a:effectLst/>
                  <a:uLnTx/>
                  <a:uFillTx/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Copyright © 2019 University of Colorado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3" name="Title 11">
            <a:extLst>
              <a:ext uri="{FF2B5EF4-FFF2-40B4-BE49-F238E27FC236}">
                <a16:creationId xmlns:a16="http://schemas.microsoft.com/office/drawing/2014/main" id="{20BCD2EF-D77D-4221-96C6-AC7E9505193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8270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  <a:sym typeface="Arial"/>
              </a:rPr>
              <a:t>HDL Key Concepts </a:t>
            </a:r>
          </a:p>
        </p:txBody>
      </p:sp>
      <p:sp>
        <p:nvSpPr>
          <p:cNvPr id="7" name="Vertical Text Placeholder 12">
            <a:extLst>
              <a:ext uri="{FF2B5EF4-FFF2-40B4-BE49-F238E27FC236}">
                <a16:creationId xmlns:a16="http://schemas.microsoft.com/office/drawing/2014/main" id="{9C65CFD4-D9E9-44E0-975F-91B5127A2ED5}"/>
              </a:ext>
            </a:extLst>
          </p:cNvPr>
          <p:cNvSpPr txBox="1">
            <a:spLocks/>
          </p:cNvSpPr>
          <p:nvPr/>
        </p:nvSpPr>
        <p:spPr>
          <a:xfrm>
            <a:off x="6000301" y="1192192"/>
            <a:ext cx="5129463" cy="478800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rPr>
              <a:t>Describing a hardware circuit implementation that your tool chain will eventually interpret and synthesize into FPGA logic cells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rPr>
              <a:t>HDL is concurrent, not sequential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rPr>
              <a:t>FPGA logic cells are hardware;</a:t>
            </a:r>
            <a:b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rPr>
            </a:b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rPr>
              <a:t>inherently executes in parallel</a:t>
            </a:r>
            <a:b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rPr>
            </a:b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rPr>
              <a:t>CPU code is software;</a:t>
            </a:r>
            <a:b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rPr>
            </a:b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rPr>
              <a:t>inherently executes in sequence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313070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Google Shape;91;p13"/>
          <p:cNvGrpSpPr/>
          <p:nvPr/>
        </p:nvGrpSpPr>
        <p:grpSpPr>
          <a:xfrm>
            <a:off x="7891397" y="6159817"/>
            <a:ext cx="4300603" cy="650309"/>
            <a:chOff x="7891397" y="6159817"/>
            <a:chExt cx="4300603" cy="650309"/>
          </a:xfrm>
        </p:grpSpPr>
        <p:pic>
          <p:nvPicPr>
            <p:cNvPr id="92" name="Google Shape;92;p1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9273540" y="6159817"/>
              <a:ext cx="2918460" cy="65030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3" name="Google Shape;93;p13"/>
            <p:cNvSpPr/>
            <p:nvPr/>
          </p:nvSpPr>
          <p:spPr>
            <a:xfrm>
              <a:off x="7891397" y="6315694"/>
              <a:ext cx="4300603" cy="338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D8D8D8"/>
                  </a:solidFill>
                  <a:effectLst/>
                  <a:uLnTx/>
                  <a:uFillTx/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Copyright © 2019 University of Colorado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2" name="Vertical Text Placeholder 12">
            <a:extLst>
              <a:ext uri="{FF2B5EF4-FFF2-40B4-BE49-F238E27FC236}">
                <a16:creationId xmlns:a16="http://schemas.microsoft.com/office/drawing/2014/main" id="{41A4096A-A50A-4465-96AC-99B906078373}"/>
              </a:ext>
            </a:extLst>
          </p:cNvPr>
          <p:cNvSpPr txBox="1">
            <a:spLocks/>
          </p:cNvSpPr>
          <p:nvPr/>
        </p:nvSpPr>
        <p:spPr>
          <a:xfrm>
            <a:off x="4925264" y="1269149"/>
            <a:ext cx="6626817" cy="46149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rPr>
              <a:t>Review the FPGA design flow 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rPr>
              <a:t>Explore FPGA design entry options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rPr>
              <a:t>Introduce key concepts of using Hardware Description Languages (HDLs) to describe circuit implementations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/>
            </a:endParaRPr>
          </a:p>
        </p:txBody>
      </p:sp>
      <p:sp>
        <p:nvSpPr>
          <p:cNvPr id="13" name="Title 11">
            <a:extLst>
              <a:ext uri="{FF2B5EF4-FFF2-40B4-BE49-F238E27FC236}">
                <a16:creationId xmlns:a16="http://schemas.microsoft.com/office/drawing/2014/main" id="{20BCD2EF-D77D-4221-96C6-AC7E9505193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8270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  <a:sym typeface="Arial"/>
              </a:rPr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26723725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Google Shape;91;p13"/>
          <p:cNvGrpSpPr/>
          <p:nvPr/>
        </p:nvGrpSpPr>
        <p:grpSpPr>
          <a:xfrm>
            <a:off x="7891397" y="6159817"/>
            <a:ext cx="4300603" cy="650309"/>
            <a:chOff x="7891397" y="6159817"/>
            <a:chExt cx="4300603" cy="650309"/>
          </a:xfrm>
        </p:grpSpPr>
        <p:pic>
          <p:nvPicPr>
            <p:cNvPr id="92" name="Google Shape;92;p1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9273540" y="6159817"/>
              <a:ext cx="2918460" cy="65030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3" name="Google Shape;93;p13"/>
            <p:cNvSpPr/>
            <p:nvPr/>
          </p:nvSpPr>
          <p:spPr>
            <a:xfrm>
              <a:off x="7891397" y="6315694"/>
              <a:ext cx="4300603" cy="338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D8D8D8"/>
                  </a:solidFill>
                  <a:effectLst/>
                  <a:uLnTx/>
                  <a:uFillTx/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Copyright © 2019 University of Colorado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2" name="Vertical Text Placeholder 12">
            <a:extLst>
              <a:ext uri="{FF2B5EF4-FFF2-40B4-BE49-F238E27FC236}">
                <a16:creationId xmlns:a16="http://schemas.microsoft.com/office/drawing/2014/main" id="{41A4096A-A50A-4465-96AC-99B906078373}"/>
              </a:ext>
            </a:extLst>
          </p:cNvPr>
          <p:cNvSpPr txBox="1">
            <a:spLocks/>
          </p:cNvSpPr>
          <p:nvPr/>
        </p:nvSpPr>
        <p:spPr>
          <a:xfrm>
            <a:off x="4925264" y="1269149"/>
            <a:ext cx="6626817" cy="46149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rPr>
              <a:t>Establish motivation for learning VHDL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rPr>
              <a:t>Introduction to VHDL coding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rPr>
              <a:t>Reinforce key concepts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/>
            </a:endParaRPr>
          </a:p>
        </p:txBody>
      </p:sp>
      <p:sp>
        <p:nvSpPr>
          <p:cNvPr id="13" name="Title 11">
            <a:extLst>
              <a:ext uri="{FF2B5EF4-FFF2-40B4-BE49-F238E27FC236}">
                <a16:creationId xmlns:a16="http://schemas.microsoft.com/office/drawing/2014/main" id="{20BCD2EF-D77D-4221-96C6-AC7E9505193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8270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  <a:sym typeface="Arial"/>
              </a:rPr>
              <a:t>Objectives</a:t>
            </a:r>
          </a:p>
        </p:txBody>
      </p:sp>
    </p:spTree>
    <p:extLst>
      <p:ext uri="{BB962C8B-B14F-4D97-AF65-F5344CB8AC3E}">
        <p14:creationId xmlns:p14="http://schemas.microsoft.com/office/powerpoint/2010/main" val="653601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Google Shape;91;p13"/>
          <p:cNvGrpSpPr/>
          <p:nvPr/>
        </p:nvGrpSpPr>
        <p:grpSpPr>
          <a:xfrm>
            <a:off x="7891397" y="6159817"/>
            <a:ext cx="4300603" cy="650309"/>
            <a:chOff x="7891397" y="6159817"/>
            <a:chExt cx="4300603" cy="650309"/>
          </a:xfrm>
        </p:grpSpPr>
        <p:pic>
          <p:nvPicPr>
            <p:cNvPr id="92" name="Google Shape;92;p1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9273540" y="6159817"/>
              <a:ext cx="2918460" cy="65030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3" name="Google Shape;93;p13"/>
            <p:cNvSpPr/>
            <p:nvPr/>
          </p:nvSpPr>
          <p:spPr>
            <a:xfrm>
              <a:off x="7891397" y="6315694"/>
              <a:ext cx="4300603" cy="338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D8D8D8"/>
                  </a:solidFill>
                  <a:effectLst/>
                  <a:uLnTx/>
                  <a:uFillTx/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Copyright © 2019 University of Colorado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2" name="Vertical Text Placeholder 12">
            <a:extLst>
              <a:ext uri="{FF2B5EF4-FFF2-40B4-BE49-F238E27FC236}">
                <a16:creationId xmlns:a16="http://schemas.microsoft.com/office/drawing/2014/main" id="{41A4096A-A50A-4465-96AC-99B906078373}"/>
              </a:ext>
            </a:extLst>
          </p:cNvPr>
          <p:cNvSpPr txBox="1">
            <a:spLocks/>
          </p:cNvSpPr>
          <p:nvPr/>
        </p:nvSpPr>
        <p:spPr>
          <a:xfrm>
            <a:off x="4925264" y="1269149"/>
            <a:ext cx="6626817" cy="46149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rPr>
              <a:t>Earn a great income writing VHDL for FPGA and ASIC devices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rPr>
              <a:t>VHDL is more structured than Verilog </a:t>
            </a:r>
            <a:b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rPr>
            </a:b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rPr>
              <a:t>and faster than schematic capture!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rPr>
              <a:t>Learn a new language for efficient and reusable problem solving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/>
            </a:endParaRPr>
          </a:p>
        </p:txBody>
      </p:sp>
      <p:sp>
        <p:nvSpPr>
          <p:cNvPr id="13" name="Title 11">
            <a:extLst>
              <a:ext uri="{FF2B5EF4-FFF2-40B4-BE49-F238E27FC236}">
                <a16:creationId xmlns:a16="http://schemas.microsoft.com/office/drawing/2014/main" id="{20BCD2EF-D77D-4221-96C6-AC7E9505193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8270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  <a:sym typeface="Arial"/>
              </a:rPr>
              <a:t>Why Learn VHDL?</a:t>
            </a:r>
          </a:p>
        </p:txBody>
      </p:sp>
    </p:spTree>
    <p:extLst>
      <p:ext uri="{BB962C8B-B14F-4D97-AF65-F5344CB8AC3E}">
        <p14:creationId xmlns:p14="http://schemas.microsoft.com/office/powerpoint/2010/main" val="39097056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Google Shape;91;p13"/>
          <p:cNvGrpSpPr/>
          <p:nvPr/>
        </p:nvGrpSpPr>
        <p:grpSpPr>
          <a:xfrm>
            <a:off x="7891397" y="6159817"/>
            <a:ext cx="4300603" cy="650309"/>
            <a:chOff x="7891397" y="6159817"/>
            <a:chExt cx="4300603" cy="650309"/>
          </a:xfrm>
        </p:grpSpPr>
        <p:pic>
          <p:nvPicPr>
            <p:cNvPr id="92" name="Google Shape;92;p1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9273540" y="6159817"/>
              <a:ext cx="2918460" cy="65030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3" name="Google Shape;93;p13"/>
            <p:cNvSpPr/>
            <p:nvPr/>
          </p:nvSpPr>
          <p:spPr>
            <a:xfrm>
              <a:off x="7891397" y="6315694"/>
              <a:ext cx="4300603" cy="338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D8D8D8"/>
                  </a:solidFill>
                  <a:effectLst/>
                  <a:uLnTx/>
                  <a:uFillTx/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Copyright © 2019 University of Colorado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95" name="Google Shape;95;p13"/>
          <p:cNvSpPr txBox="1"/>
          <p:nvPr/>
        </p:nvSpPr>
        <p:spPr>
          <a:xfrm>
            <a:off x="831850" y="2131733"/>
            <a:ext cx="2940228" cy="609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Helvetica Neue Light"/>
              <a:buNone/>
              <a:tabLst/>
              <a:defRPr/>
            </a:pPr>
            <a:r>
              <a:rPr kumimoji="0" lang="en-US" sz="4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[Video Title]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2" name="Vertical Text Placeholder 12">
            <a:extLst>
              <a:ext uri="{FF2B5EF4-FFF2-40B4-BE49-F238E27FC236}">
                <a16:creationId xmlns:a16="http://schemas.microsoft.com/office/drawing/2014/main" id="{41A4096A-A50A-4465-96AC-99B906078373}"/>
              </a:ext>
            </a:extLst>
          </p:cNvPr>
          <p:cNvSpPr txBox="1">
            <a:spLocks/>
          </p:cNvSpPr>
          <p:nvPr/>
        </p:nvSpPr>
        <p:spPr>
          <a:xfrm>
            <a:off x="4925264" y="1269149"/>
            <a:ext cx="6626817" cy="46149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rPr>
              <a:t>Describing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rPr>
              <a:t> a hardware circuit that will synthesize into FPGA logic cells or gates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rPr>
              <a:t>Logic is concurrent, not sequential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rPr>
              <a:t>FPGA gates are hardware;  executes in parallel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rPr>
              <a:t>CPU code is software;  executes serially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/>
            </a:endParaRPr>
          </a:p>
        </p:txBody>
      </p:sp>
      <p:sp>
        <p:nvSpPr>
          <p:cNvPr id="13" name="Title 11">
            <a:extLst>
              <a:ext uri="{FF2B5EF4-FFF2-40B4-BE49-F238E27FC236}">
                <a16:creationId xmlns:a16="http://schemas.microsoft.com/office/drawing/2014/main" id="{20BCD2EF-D77D-4221-96C6-AC7E9505193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8270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  <a:sym typeface="Arial"/>
              </a:rPr>
              <a:t>H</a:t>
            </a: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  <a:sym typeface="Arial"/>
              </a:rPr>
              <a:t>DL Key Concepts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  <a:sym typeface="Arial"/>
            </a:endParaRPr>
          </a:p>
        </p:txBody>
      </p:sp>
      <p:pic>
        <p:nvPicPr>
          <p:cNvPr id="11" name="Picture 2" descr="https://upload.wikimedia.org/wikipedia/commons/thumb/1/1c/FPGA_cell_example.png/350px-FPGA_cell_example.png">
            <a:extLst>
              <a:ext uri="{FF2B5EF4-FFF2-40B4-BE49-F238E27FC236}">
                <a16:creationId xmlns:a16="http://schemas.microsoft.com/office/drawing/2014/main" id="{B526552D-ECB3-4092-A7D2-2F45530F3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3668" y="3559808"/>
            <a:ext cx="4874430" cy="2186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AF01B9D-D54C-4F3B-BB15-B36CC1DE437F}"/>
              </a:ext>
            </a:extLst>
          </p:cNvPr>
          <p:cNvSpPr txBox="1"/>
          <p:nvPr/>
        </p:nvSpPr>
        <p:spPr>
          <a:xfrm>
            <a:off x="4124659" y="6159817"/>
            <a:ext cx="32546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  <a:sym typeface="Arial"/>
              </a:rPr>
              <a:t>References: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  <a:sym typeface="Arial"/>
                <a:hlinkClick r:id="rId5"/>
              </a:rPr>
              <a:t>https://en.wikipedia.org/wiki/Field-programmable_gate_array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073752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Google Shape;91;p13"/>
          <p:cNvGrpSpPr/>
          <p:nvPr/>
        </p:nvGrpSpPr>
        <p:grpSpPr>
          <a:xfrm>
            <a:off x="7891397" y="6159817"/>
            <a:ext cx="4300603" cy="650309"/>
            <a:chOff x="7891397" y="6159817"/>
            <a:chExt cx="4300603" cy="650309"/>
          </a:xfrm>
        </p:grpSpPr>
        <p:pic>
          <p:nvPicPr>
            <p:cNvPr id="92" name="Google Shape;92;p1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9273540" y="6159817"/>
              <a:ext cx="2918460" cy="65030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3" name="Google Shape;93;p13"/>
            <p:cNvSpPr/>
            <p:nvPr/>
          </p:nvSpPr>
          <p:spPr>
            <a:xfrm>
              <a:off x="7891397" y="6315694"/>
              <a:ext cx="4300603" cy="338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D8D8D8"/>
                  </a:solidFill>
                  <a:effectLst/>
                  <a:uLnTx/>
                  <a:uFillTx/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Copyright © 2019 University of Colorado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3" name="Title 11">
            <a:extLst>
              <a:ext uri="{FF2B5EF4-FFF2-40B4-BE49-F238E27FC236}">
                <a16:creationId xmlns:a16="http://schemas.microsoft.com/office/drawing/2014/main" id="{20BCD2EF-D77D-4221-96C6-AC7E9505193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8270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  <a:sym typeface="Arial"/>
              </a:rPr>
              <a:t>Finite State Machine Example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  <a:sym typeface="Arial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011A7F5-8B5B-427A-A917-0EB447FE38AD}"/>
              </a:ext>
            </a:extLst>
          </p:cNvPr>
          <p:cNvSpPr txBox="1">
            <a:spLocks/>
          </p:cNvSpPr>
          <p:nvPr/>
        </p:nvSpPr>
        <p:spPr>
          <a:xfrm>
            <a:off x="7805614" y="548034"/>
            <a:ext cx="3795094" cy="52257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rPr>
              <a:t>State encoding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rPr>
              <a:t>S(Q1, Q0) = “00”, “10”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rPr>
              <a:t>State table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rPr>
              <a:t>INPUT : Reset, Run,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rPr>
              <a:t>Clk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rPr>
              <a:t>OUTPUT : R Result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rPr>
              <a:t>STATE : Current, Next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C22B237-ED13-47DE-8C9A-6750595C5410}"/>
              </a:ext>
            </a:extLst>
          </p:cNvPr>
          <p:cNvGrpSpPr/>
          <p:nvPr/>
        </p:nvGrpSpPr>
        <p:grpSpPr>
          <a:xfrm>
            <a:off x="4143971" y="2062816"/>
            <a:ext cx="3904057" cy="2818310"/>
            <a:chOff x="777919" y="2339961"/>
            <a:chExt cx="3904057" cy="2818310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FCF8709E-D772-40F7-AD03-10C72D3974C0}"/>
                </a:ext>
              </a:extLst>
            </p:cNvPr>
            <p:cNvSpPr/>
            <p:nvPr/>
          </p:nvSpPr>
          <p:spPr>
            <a:xfrm>
              <a:off x="2292626" y="2584174"/>
              <a:ext cx="914400" cy="914400"/>
            </a:xfrm>
            <a:prstGeom prst="ellipse">
              <a:avLst/>
            </a:prstGeom>
            <a:noFill/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/>
                  <a:sym typeface="Arial"/>
                </a:rPr>
                <a:t>S0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/>
                  <a:sym typeface="Arial"/>
                </a:rPr>
                <a:t>---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/>
                  <a:sym typeface="Arial"/>
                </a:rPr>
                <a:t>R=0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42EE63F-7324-4005-8B4D-B4357516C46F}"/>
                </a:ext>
              </a:extLst>
            </p:cNvPr>
            <p:cNvSpPr/>
            <p:nvPr/>
          </p:nvSpPr>
          <p:spPr>
            <a:xfrm>
              <a:off x="2292626" y="4243871"/>
              <a:ext cx="914400" cy="914400"/>
            </a:xfrm>
            <a:prstGeom prst="ellipse">
              <a:avLst/>
            </a:prstGeom>
            <a:noFill/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/>
                  <a:sym typeface="Arial"/>
                </a:rPr>
                <a:t>S1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/>
                  <a:sym typeface="Arial"/>
                </a:rPr>
                <a:t>---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/>
                  <a:sym typeface="Arial"/>
                </a:rPr>
                <a:t>R=1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90EBAC48-11A0-4894-AD39-584DE8854952}"/>
                </a:ext>
              </a:extLst>
            </p:cNvPr>
            <p:cNvCxnSpPr/>
            <p:nvPr/>
          </p:nvCxnSpPr>
          <p:spPr>
            <a:xfrm>
              <a:off x="1769166" y="2583899"/>
              <a:ext cx="569843" cy="238539"/>
            </a:xfrm>
            <a:prstGeom prst="straightConnector1">
              <a:avLst/>
            </a:prstGeom>
            <a:noFill/>
            <a:ln w="6350" cap="flat" cmpd="sng" algn="ctr">
              <a:solidFill>
                <a:srgbClr val="5B9BD5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65DE86D-911D-47D8-A72D-7C68AC0465D1}"/>
                </a:ext>
              </a:extLst>
            </p:cNvPr>
            <p:cNvSpPr txBox="1"/>
            <p:nvPr/>
          </p:nvSpPr>
          <p:spPr>
            <a:xfrm>
              <a:off x="1066986" y="2339961"/>
              <a:ext cx="7021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/>
                  <a:sym typeface="Arial"/>
                </a:rPr>
                <a:t>Reset</a:t>
              </a: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E772F913-6831-49B3-B52E-FB2FF25BF64D}"/>
                </a:ext>
              </a:extLst>
            </p:cNvPr>
            <p:cNvGrpSpPr/>
            <p:nvPr/>
          </p:nvGrpSpPr>
          <p:grpSpPr>
            <a:xfrm>
              <a:off x="2539534" y="2951784"/>
              <a:ext cx="1351722" cy="1842150"/>
              <a:chOff x="2507450" y="2951784"/>
              <a:chExt cx="1351722" cy="1842150"/>
            </a:xfrm>
          </p:grpSpPr>
          <p:sp>
            <p:nvSpPr>
              <p:cNvPr id="25" name="Arc 24">
                <a:extLst>
                  <a:ext uri="{FF2B5EF4-FFF2-40B4-BE49-F238E27FC236}">
                    <a16:creationId xmlns:a16="http://schemas.microsoft.com/office/drawing/2014/main" id="{3144D182-3CA8-43FD-877F-F19C25614352}"/>
                  </a:ext>
                </a:extLst>
              </p:cNvPr>
              <p:cNvSpPr/>
              <p:nvPr/>
            </p:nvSpPr>
            <p:spPr>
              <a:xfrm>
                <a:off x="2507450" y="2951784"/>
                <a:ext cx="1351722" cy="1835426"/>
              </a:xfrm>
              <a:prstGeom prst="arc">
                <a:avLst>
                  <a:gd name="adj1" fmla="val 16200000"/>
                  <a:gd name="adj2" fmla="val 5174157"/>
                </a:avLst>
              </a:prstGeom>
              <a:noFill/>
              <a:ln w="6350" cap="flat" cmpd="sng" algn="ctr">
                <a:solidFill>
                  <a:srgbClr val="5B9BD5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/>
                  <a:sym typeface="Arial"/>
                </a:endParaRPr>
              </a:p>
            </p:txBody>
          </p: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511A13F5-7F32-4D98-96D1-D453CE81E58B}"/>
                  </a:ext>
                </a:extLst>
              </p:cNvPr>
              <p:cNvCxnSpPr/>
              <p:nvPr/>
            </p:nvCxnSpPr>
            <p:spPr>
              <a:xfrm flipH="1">
                <a:off x="3167269" y="4759467"/>
                <a:ext cx="184097" cy="34467"/>
              </a:xfrm>
              <a:prstGeom prst="straightConnector1">
                <a:avLst/>
              </a:prstGeom>
              <a:noFill/>
              <a:ln w="6350" cap="flat" cmpd="sng" algn="ctr">
                <a:solidFill>
                  <a:srgbClr val="5B9BD5"/>
                </a:solidFill>
                <a:prstDash val="solid"/>
                <a:miter lim="800000"/>
                <a:tailEnd type="triangle"/>
              </a:ln>
              <a:effectLst/>
            </p:spPr>
          </p:cxn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ED12F3BC-FE99-4A42-8EED-A7AC24D50995}"/>
                </a:ext>
              </a:extLst>
            </p:cNvPr>
            <p:cNvGrpSpPr/>
            <p:nvPr/>
          </p:nvGrpSpPr>
          <p:grpSpPr>
            <a:xfrm rot="10800000">
              <a:off x="1616765" y="2950886"/>
              <a:ext cx="1351722" cy="1842150"/>
              <a:chOff x="2491408" y="2951784"/>
              <a:chExt cx="1351722" cy="1842150"/>
            </a:xfrm>
          </p:grpSpPr>
          <p:sp>
            <p:nvSpPr>
              <p:cNvPr id="23" name="Arc 22">
                <a:extLst>
                  <a:ext uri="{FF2B5EF4-FFF2-40B4-BE49-F238E27FC236}">
                    <a16:creationId xmlns:a16="http://schemas.microsoft.com/office/drawing/2014/main" id="{82FD7D81-A2D5-42B0-A48B-6287E54875CC}"/>
                  </a:ext>
                </a:extLst>
              </p:cNvPr>
              <p:cNvSpPr/>
              <p:nvPr/>
            </p:nvSpPr>
            <p:spPr>
              <a:xfrm>
                <a:off x="2491408" y="2951784"/>
                <a:ext cx="1351722" cy="1835426"/>
              </a:xfrm>
              <a:prstGeom prst="arc">
                <a:avLst>
                  <a:gd name="adj1" fmla="val 16200000"/>
                  <a:gd name="adj2" fmla="val 5174157"/>
                </a:avLst>
              </a:prstGeom>
              <a:noFill/>
              <a:ln w="6350" cap="flat" cmpd="sng" algn="ctr">
                <a:solidFill>
                  <a:srgbClr val="5B9BD5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/>
                  <a:sym typeface="Arial"/>
                </a:endParaRPr>
              </a:p>
            </p:txBody>
          </p: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82DCE088-935A-4FBE-8EBB-2B5E344428AE}"/>
                  </a:ext>
                </a:extLst>
              </p:cNvPr>
              <p:cNvCxnSpPr/>
              <p:nvPr/>
            </p:nvCxnSpPr>
            <p:spPr>
              <a:xfrm flipH="1">
                <a:off x="3160545" y="4759467"/>
                <a:ext cx="184097" cy="34467"/>
              </a:xfrm>
              <a:prstGeom prst="straightConnector1">
                <a:avLst/>
              </a:prstGeom>
              <a:noFill/>
              <a:ln w="6350" cap="flat" cmpd="sng" algn="ctr">
                <a:solidFill>
                  <a:srgbClr val="5B9BD5"/>
                </a:solidFill>
                <a:prstDash val="solid"/>
                <a:miter lim="800000"/>
                <a:tailEnd type="triangle"/>
              </a:ln>
              <a:effectLst/>
            </p:spPr>
          </p:cxnSp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1162387-8A5A-4C01-AB2F-A2C1979A5054}"/>
                </a:ext>
              </a:extLst>
            </p:cNvPr>
            <p:cNvSpPr txBox="1"/>
            <p:nvPr/>
          </p:nvSpPr>
          <p:spPr>
            <a:xfrm>
              <a:off x="994094" y="3631962"/>
              <a:ext cx="5533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/>
                  <a:sym typeface="Arial"/>
                </a:rPr>
                <a:t>Run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9033FF4-A2C0-477B-86C0-D4C1020E27A3}"/>
                </a:ext>
              </a:extLst>
            </p:cNvPr>
            <p:cNvSpPr txBox="1"/>
            <p:nvPr/>
          </p:nvSpPr>
          <p:spPr>
            <a:xfrm>
              <a:off x="3843130" y="3631962"/>
              <a:ext cx="5533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/>
                  <a:sym typeface="Arial"/>
                </a:rPr>
                <a:t>Run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AA14A640-7CE2-4C44-A6E8-5F1E649A1595}"/>
                </a:ext>
              </a:extLst>
            </p:cNvPr>
            <p:cNvSpPr/>
            <p:nvPr/>
          </p:nvSpPr>
          <p:spPr>
            <a:xfrm>
              <a:off x="887245" y="2345787"/>
              <a:ext cx="881921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/>
                  <a:sym typeface="Arial"/>
                </a:rPr>
                <a:t>Reset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  <a:sym typeface="Arial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487190B-3A32-4BB0-B357-F8CA8F876000}"/>
                </a:ext>
              </a:extLst>
            </p:cNvPr>
            <p:cNvSpPr/>
            <p:nvPr/>
          </p:nvSpPr>
          <p:spPr>
            <a:xfrm>
              <a:off x="777919" y="3626136"/>
              <a:ext cx="881921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/>
                  <a:sym typeface="Arial"/>
                </a:rPr>
                <a:t>Run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F22CD85E-1B04-46D0-BA99-EBC9317827B6}"/>
                </a:ext>
              </a:extLst>
            </p:cNvPr>
            <p:cNvSpPr/>
            <p:nvPr/>
          </p:nvSpPr>
          <p:spPr>
            <a:xfrm>
              <a:off x="3800055" y="3634875"/>
              <a:ext cx="881921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/>
                  <a:sym typeface="Arial"/>
                </a:rPr>
                <a:t>Run</a:t>
              </a:r>
            </a:p>
          </p:txBody>
        </p:sp>
      </p:grpSp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39B96881-6202-41D6-826D-9C4A4733B749}"/>
              </a:ext>
            </a:extLst>
          </p:cNvPr>
          <p:cNvGraphicFramePr>
            <a:graphicFrameLocks noGrp="1"/>
          </p:cNvGraphicFramePr>
          <p:nvPr/>
        </p:nvGraphicFramePr>
        <p:xfrm>
          <a:off x="8375457" y="1942196"/>
          <a:ext cx="3268326" cy="2024531"/>
        </p:xfrm>
        <a:graphic>
          <a:graphicData uri="http://schemas.openxmlformats.org/drawingml/2006/table">
            <a:tbl>
              <a:tblPr firstRow="1" bandRow="1"/>
              <a:tblGrid>
                <a:gridCol w="5447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47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47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4472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4472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4472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50656">
                <a:tc gridSpan="2"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r>
                        <a:rPr lang="en-US" sz="700" dirty="0"/>
                        <a:t>Current State</a:t>
                      </a:r>
                    </a:p>
                  </a:txBody>
                  <a:tcPr marL="45720" marR="4572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r>
                        <a:rPr lang="en-US" sz="700" dirty="0"/>
                        <a:t>IN</a:t>
                      </a:r>
                    </a:p>
                  </a:txBody>
                  <a:tcPr marL="45720" marR="4572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 gridSpan="2"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r>
                        <a:rPr lang="en-US" sz="700" dirty="0"/>
                        <a:t>Next State</a:t>
                      </a:r>
                    </a:p>
                  </a:txBody>
                  <a:tcPr marL="45720" marR="4572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r>
                        <a:rPr lang="en-US" sz="700" dirty="0"/>
                        <a:t>OUT</a:t>
                      </a:r>
                    </a:p>
                  </a:txBody>
                  <a:tcPr marL="45720" marR="4572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1375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r>
                        <a:rPr lang="en-US" sz="600" dirty="0"/>
                        <a:t>Q1</a:t>
                      </a:r>
                    </a:p>
                  </a:txBody>
                  <a:tcPr marL="45720" marR="4572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r>
                        <a:rPr lang="en-US" sz="600" dirty="0"/>
                        <a:t>Q0</a:t>
                      </a:r>
                    </a:p>
                  </a:txBody>
                  <a:tcPr marL="45720" marR="4572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r>
                        <a:rPr lang="en-US" sz="600" dirty="0"/>
                        <a:t>Run</a:t>
                      </a:r>
                    </a:p>
                  </a:txBody>
                  <a:tcPr marL="45720" marR="4572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r>
                        <a:rPr lang="en-US" sz="600" dirty="0"/>
                        <a:t>D1</a:t>
                      </a:r>
                    </a:p>
                  </a:txBody>
                  <a:tcPr marL="45720" marR="4572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r>
                        <a:rPr lang="en-US" sz="600" dirty="0"/>
                        <a:t>D0</a:t>
                      </a:r>
                    </a:p>
                  </a:txBody>
                  <a:tcPr marL="45720" marR="4572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r>
                        <a:rPr lang="en-US" sz="600" dirty="0"/>
                        <a:t>R</a:t>
                      </a:r>
                    </a:p>
                  </a:txBody>
                  <a:tcPr marL="45720" marR="4572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5625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r>
                        <a:rPr lang="en-US" sz="700" dirty="0"/>
                        <a:t>0</a:t>
                      </a:r>
                    </a:p>
                  </a:txBody>
                  <a:tcPr marL="45720" marR="4572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r>
                        <a:rPr lang="en-US" sz="700" dirty="0"/>
                        <a:t>0</a:t>
                      </a:r>
                    </a:p>
                  </a:txBody>
                  <a:tcPr marL="45720" marR="4572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r>
                        <a:rPr lang="en-US" sz="700" dirty="0"/>
                        <a:t>0</a:t>
                      </a:r>
                    </a:p>
                    <a:p>
                      <a:r>
                        <a:rPr lang="en-US" sz="700" dirty="0"/>
                        <a:t>1</a:t>
                      </a:r>
                    </a:p>
                  </a:txBody>
                  <a:tcPr marL="45720" marR="4572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r>
                        <a:rPr lang="en-US" sz="700" dirty="0"/>
                        <a:t>0</a:t>
                      </a:r>
                    </a:p>
                    <a:p>
                      <a:r>
                        <a:rPr lang="en-US" sz="700" dirty="0"/>
                        <a:t>0</a:t>
                      </a:r>
                    </a:p>
                  </a:txBody>
                  <a:tcPr marL="45720" marR="4572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r>
                        <a:rPr lang="en-US" sz="700" dirty="0"/>
                        <a:t>1</a:t>
                      </a:r>
                    </a:p>
                    <a:p>
                      <a:r>
                        <a:rPr lang="en-US" sz="700" dirty="0"/>
                        <a:t>1</a:t>
                      </a:r>
                    </a:p>
                  </a:txBody>
                  <a:tcPr marL="45720" marR="4572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r>
                        <a:rPr lang="en-US" sz="700" dirty="0"/>
                        <a:t>0</a:t>
                      </a:r>
                    </a:p>
                    <a:p>
                      <a:r>
                        <a:rPr lang="en-US" sz="700" dirty="0"/>
                        <a:t>0</a:t>
                      </a:r>
                    </a:p>
                  </a:txBody>
                  <a:tcPr marL="45720" marR="4572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5625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r>
                        <a:rPr lang="en-US" sz="700" dirty="0"/>
                        <a:t>0</a:t>
                      </a:r>
                    </a:p>
                  </a:txBody>
                  <a:tcPr marL="45720" marR="4572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r>
                        <a:rPr lang="en-US" sz="700" dirty="0"/>
                        <a:t>1</a:t>
                      </a:r>
                    </a:p>
                  </a:txBody>
                  <a:tcPr marL="45720" marR="4572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r>
                        <a:rPr lang="en-US" sz="700" dirty="0"/>
                        <a:t>0</a:t>
                      </a:r>
                    </a:p>
                    <a:p>
                      <a:r>
                        <a:rPr lang="en-US" sz="700" dirty="0"/>
                        <a:t>1</a:t>
                      </a:r>
                    </a:p>
                  </a:txBody>
                  <a:tcPr marL="45720" marR="4572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r>
                        <a:rPr lang="en-US" sz="700" dirty="0"/>
                        <a:t>0</a:t>
                      </a:r>
                    </a:p>
                    <a:p>
                      <a:r>
                        <a:rPr lang="en-US" sz="700" dirty="0"/>
                        <a:t>1</a:t>
                      </a:r>
                    </a:p>
                  </a:txBody>
                  <a:tcPr marL="45720" marR="4572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r>
                        <a:rPr lang="en-US" sz="700" dirty="0"/>
                        <a:t>1</a:t>
                      </a:r>
                    </a:p>
                    <a:p>
                      <a:r>
                        <a:rPr lang="en-US" sz="700" dirty="0"/>
                        <a:t>0</a:t>
                      </a:r>
                    </a:p>
                  </a:txBody>
                  <a:tcPr marL="45720" marR="4572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r>
                        <a:rPr lang="en-US" sz="700" dirty="0"/>
                        <a:t>0</a:t>
                      </a:r>
                    </a:p>
                    <a:p>
                      <a:r>
                        <a:rPr lang="en-US" sz="700" dirty="0"/>
                        <a:t>1</a:t>
                      </a:r>
                    </a:p>
                  </a:txBody>
                  <a:tcPr marL="45720" marR="4572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5625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r>
                        <a:rPr lang="en-US" sz="700" dirty="0"/>
                        <a:t>1</a:t>
                      </a:r>
                    </a:p>
                  </a:txBody>
                  <a:tcPr marL="45720" marR="4572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r>
                        <a:rPr lang="en-US" sz="700" dirty="0"/>
                        <a:t>0</a:t>
                      </a:r>
                    </a:p>
                  </a:txBody>
                  <a:tcPr marL="45720" marR="4572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r>
                        <a:rPr lang="en-US" sz="700" dirty="0"/>
                        <a:t>0</a:t>
                      </a:r>
                    </a:p>
                    <a:p>
                      <a:r>
                        <a:rPr lang="en-US" sz="700" dirty="0"/>
                        <a:t>1</a:t>
                      </a:r>
                    </a:p>
                  </a:txBody>
                  <a:tcPr marL="45720" marR="4572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r>
                        <a:rPr lang="en-US" sz="700" dirty="0"/>
                        <a:t>1</a:t>
                      </a:r>
                    </a:p>
                    <a:p>
                      <a:r>
                        <a:rPr lang="en-US" sz="700" dirty="0"/>
                        <a:t>0</a:t>
                      </a:r>
                    </a:p>
                  </a:txBody>
                  <a:tcPr marL="45720" marR="4572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r>
                        <a:rPr lang="en-US" sz="700" dirty="0"/>
                        <a:t>0</a:t>
                      </a:r>
                    </a:p>
                    <a:p>
                      <a:r>
                        <a:rPr lang="en-US" sz="700" dirty="0"/>
                        <a:t>1</a:t>
                      </a:r>
                    </a:p>
                  </a:txBody>
                  <a:tcPr marL="45720" marR="4572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r>
                        <a:rPr lang="en-US" sz="700" dirty="0"/>
                        <a:t>1</a:t>
                      </a:r>
                    </a:p>
                    <a:p>
                      <a:r>
                        <a:rPr lang="en-US" sz="700" dirty="0"/>
                        <a:t>0</a:t>
                      </a:r>
                    </a:p>
                  </a:txBody>
                  <a:tcPr marL="45720" marR="4572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5625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r>
                        <a:rPr lang="en-US" sz="700" dirty="0"/>
                        <a:t>1</a:t>
                      </a:r>
                    </a:p>
                  </a:txBody>
                  <a:tcPr marL="45720" marR="4572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r>
                        <a:rPr lang="en-US" sz="700" dirty="0"/>
                        <a:t>1</a:t>
                      </a:r>
                    </a:p>
                  </a:txBody>
                  <a:tcPr marL="45720" marR="4572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r>
                        <a:rPr lang="en-US" sz="700" dirty="0"/>
                        <a:t>0</a:t>
                      </a:r>
                    </a:p>
                    <a:p>
                      <a:r>
                        <a:rPr lang="en-US" sz="700" dirty="0"/>
                        <a:t>1</a:t>
                      </a:r>
                    </a:p>
                  </a:txBody>
                  <a:tcPr marL="45720" marR="4572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r>
                        <a:rPr lang="en-US" sz="700" dirty="0"/>
                        <a:t>0</a:t>
                      </a:r>
                    </a:p>
                    <a:p>
                      <a:r>
                        <a:rPr lang="en-US" sz="700" dirty="0"/>
                        <a:t>0</a:t>
                      </a:r>
                    </a:p>
                  </a:txBody>
                  <a:tcPr marL="45720" marR="4572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r>
                        <a:rPr lang="en-US" sz="700" dirty="0"/>
                        <a:t>1</a:t>
                      </a:r>
                    </a:p>
                    <a:p>
                      <a:r>
                        <a:rPr lang="en-US" sz="700" dirty="0"/>
                        <a:t>1</a:t>
                      </a:r>
                    </a:p>
                  </a:txBody>
                  <a:tcPr marL="45720" marR="4572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r>
                        <a:rPr lang="en-US" sz="700" dirty="0"/>
                        <a:t>0</a:t>
                      </a:r>
                    </a:p>
                    <a:p>
                      <a:r>
                        <a:rPr lang="en-US" sz="700" dirty="0"/>
                        <a:t>0</a:t>
                      </a:r>
                    </a:p>
                  </a:txBody>
                  <a:tcPr marL="45720" marR="4572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925045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Google Shape;91;p13"/>
          <p:cNvGrpSpPr/>
          <p:nvPr/>
        </p:nvGrpSpPr>
        <p:grpSpPr>
          <a:xfrm>
            <a:off x="7891397" y="6159817"/>
            <a:ext cx="4300603" cy="650309"/>
            <a:chOff x="7891397" y="6159817"/>
            <a:chExt cx="4300603" cy="650309"/>
          </a:xfrm>
        </p:grpSpPr>
        <p:pic>
          <p:nvPicPr>
            <p:cNvPr id="92" name="Google Shape;92;p1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9273540" y="6159817"/>
              <a:ext cx="2918460" cy="65030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3" name="Google Shape;93;p13"/>
            <p:cNvSpPr/>
            <p:nvPr/>
          </p:nvSpPr>
          <p:spPr>
            <a:xfrm>
              <a:off x="7891397" y="6315694"/>
              <a:ext cx="4300603" cy="338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D8D8D8"/>
                  </a:solidFill>
                  <a:effectLst/>
                  <a:uLnTx/>
                  <a:uFillTx/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Copyright © 2019 University of Colorado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3" name="Title 11">
            <a:extLst>
              <a:ext uri="{FF2B5EF4-FFF2-40B4-BE49-F238E27FC236}">
                <a16:creationId xmlns:a16="http://schemas.microsoft.com/office/drawing/2014/main" id="{20BCD2EF-D77D-4221-96C6-AC7E9505193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8270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  <a:sym typeface="Arial"/>
              </a:rPr>
              <a:t>Finite State Machine Example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  <a:sym typeface="Arial"/>
            </a:endParaRPr>
          </a:p>
        </p:txBody>
      </p:sp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39B96881-6202-41D6-826D-9C4A4733B749}"/>
              </a:ext>
            </a:extLst>
          </p:cNvPr>
          <p:cNvGraphicFramePr>
            <a:graphicFrameLocks noGrp="1"/>
          </p:cNvGraphicFramePr>
          <p:nvPr/>
        </p:nvGraphicFramePr>
        <p:xfrm>
          <a:off x="4809994" y="1398040"/>
          <a:ext cx="7039632" cy="4326356"/>
        </p:xfrm>
        <a:graphic>
          <a:graphicData uri="http://schemas.openxmlformats.org/drawingml/2006/table">
            <a:tbl>
              <a:tblPr firstRow="1" bandRow="1"/>
              <a:tblGrid>
                <a:gridCol w="11732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732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732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7327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7327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7327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35643">
                <a:tc gridSpan="2"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r>
                        <a:rPr lang="en-US" sz="2000" dirty="0"/>
                        <a:t>Current State</a:t>
                      </a:r>
                    </a:p>
                  </a:txBody>
                  <a:tcPr marL="45720" marR="4572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r>
                        <a:rPr lang="en-US" sz="2000" dirty="0"/>
                        <a:t>IN</a:t>
                      </a:r>
                    </a:p>
                  </a:txBody>
                  <a:tcPr marL="45720" marR="4572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 gridSpan="2"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r>
                        <a:rPr lang="en-US" sz="2000" dirty="0"/>
                        <a:t>Next State</a:t>
                      </a:r>
                    </a:p>
                  </a:txBody>
                  <a:tcPr marL="45720" marR="4572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r>
                        <a:rPr lang="en-US" sz="2000" dirty="0"/>
                        <a:t>OUT</a:t>
                      </a:r>
                    </a:p>
                  </a:txBody>
                  <a:tcPr marL="45720" marR="4572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4441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r>
                        <a:rPr lang="en-US" sz="2000" dirty="0"/>
                        <a:t>Q1</a:t>
                      </a:r>
                    </a:p>
                  </a:txBody>
                  <a:tcPr marL="45720" marR="4572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r>
                        <a:rPr lang="en-US" sz="2000" dirty="0"/>
                        <a:t>Q0</a:t>
                      </a:r>
                    </a:p>
                  </a:txBody>
                  <a:tcPr marL="45720" marR="4572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r>
                        <a:rPr lang="en-US" sz="2000" dirty="0"/>
                        <a:t>Run</a:t>
                      </a:r>
                    </a:p>
                  </a:txBody>
                  <a:tcPr marL="45720" marR="4572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r>
                        <a:rPr lang="en-US" sz="2000" dirty="0"/>
                        <a:t>D1</a:t>
                      </a:r>
                    </a:p>
                  </a:txBody>
                  <a:tcPr marL="45720" marR="4572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r>
                        <a:rPr lang="en-US" sz="2000" dirty="0"/>
                        <a:t>D0</a:t>
                      </a:r>
                    </a:p>
                  </a:txBody>
                  <a:tcPr marL="45720" marR="4572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r>
                        <a:rPr lang="en-US" sz="2000" dirty="0"/>
                        <a:t>R</a:t>
                      </a:r>
                    </a:p>
                  </a:txBody>
                  <a:tcPr marL="45720" marR="4572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24068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r>
                        <a:rPr lang="en-US" sz="2000" dirty="0"/>
                        <a:t>0</a:t>
                      </a:r>
                    </a:p>
                  </a:txBody>
                  <a:tcPr marL="45720" marR="4572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r>
                        <a:rPr lang="en-US" sz="2000" dirty="0"/>
                        <a:t>0</a:t>
                      </a:r>
                    </a:p>
                  </a:txBody>
                  <a:tcPr marL="45720" marR="4572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r>
                        <a:rPr lang="en-US" sz="2000" dirty="0"/>
                        <a:t>0</a:t>
                      </a:r>
                    </a:p>
                    <a:p>
                      <a:r>
                        <a:rPr lang="en-US" sz="2000" dirty="0"/>
                        <a:t>1</a:t>
                      </a:r>
                    </a:p>
                  </a:txBody>
                  <a:tcPr marL="45720" marR="4572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r>
                        <a:rPr lang="en-US" sz="2000" dirty="0"/>
                        <a:t>0</a:t>
                      </a:r>
                    </a:p>
                    <a:p>
                      <a:r>
                        <a:rPr lang="en-US" sz="2000" dirty="0"/>
                        <a:t>0</a:t>
                      </a:r>
                    </a:p>
                  </a:txBody>
                  <a:tcPr marL="45720" marR="4572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r>
                        <a:rPr lang="en-US" sz="2000" dirty="0"/>
                        <a:t>1</a:t>
                      </a:r>
                    </a:p>
                    <a:p>
                      <a:r>
                        <a:rPr lang="en-US" sz="2000" dirty="0"/>
                        <a:t>1</a:t>
                      </a:r>
                    </a:p>
                  </a:txBody>
                  <a:tcPr marL="45720" marR="4572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r>
                        <a:rPr lang="en-US" sz="2000" dirty="0"/>
                        <a:t>0</a:t>
                      </a:r>
                    </a:p>
                    <a:p>
                      <a:r>
                        <a:rPr lang="en-US" sz="2000" dirty="0"/>
                        <a:t>0</a:t>
                      </a:r>
                    </a:p>
                  </a:txBody>
                  <a:tcPr marL="45720" marR="4572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24068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r>
                        <a:rPr lang="en-US" sz="2000" dirty="0"/>
                        <a:t>0</a:t>
                      </a:r>
                    </a:p>
                  </a:txBody>
                  <a:tcPr marL="45720" marR="4572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r>
                        <a:rPr lang="en-US" sz="2000" dirty="0"/>
                        <a:t>1</a:t>
                      </a:r>
                    </a:p>
                  </a:txBody>
                  <a:tcPr marL="45720" marR="4572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r>
                        <a:rPr lang="en-US" sz="2000" dirty="0"/>
                        <a:t>0</a:t>
                      </a:r>
                    </a:p>
                    <a:p>
                      <a:r>
                        <a:rPr lang="en-US" sz="2000" dirty="0"/>
                        <a:t>1</a:t>
                      </a:r>
                    </a:p>
                  </a:txBody>
                  <a:tcPr marL="45720" marR="4572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r>
                        <a:rPr lang="en-US" sz="2000" dirty="0"/>
                        <a:t>0</a:t>
                      </a:r>
                    </a:p>
                    <a:p>
                      <a:r>
                        <a:rPr lang="en-US" sz="2000" dirty="0"/>
                        <a:t>1</a:t>
                      </a:r>
                    </a:p>
                  </a:txBody>
                  <a:tcPr marL="45720" marR="4572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r>
                        <a:rPr lang="en-US" sz="2000" dirty="0"/>
                        <a:t>1</a:t>
                      </a:r>
                    </a:p>
                    <a:p>
                      <a:r>
                        <a:rPr lang="en-US" sz="2000" dirty="0"/>
                        <a:t>0</a:t>
                      </a:r>
                    </a:p>
                  </a:txBody>
                  <a:tcPr marL="45720" marR="4572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r>
                        <a:rPr lang="en-US" sz="2000" dirty="0"/>
                        <a:t>0</a:t>
                      </a:r>
                    </a:p>
                    <a:p>
                      <a:r>
                        <a:rPr lang="en-US" sz="2000" dirty="0"/>
                        <a:t>1</a:t>
                      </a:r>
                    </a:p>
                  </a:txBody>
                  <a:tcPr marL="45720" marR="4572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24068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r>
                        <a:rPr lang="en-US" sz="2000" dirty="0"/>
                        <a:t>1</a:t>
                      </a:r>
                    </a:p>
                  </a:txBody>
                  <a:tcPr marL="45720" marR="4572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r>
                        <a:rPr lang="en-US" sz="2000" dirty="0"/>
                        <a:t>0</a:t>
                      </a:r>
                    </a:p>
                  </a:txBody>
                  <a:tcPr marL="45720" marR="4572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r>
                        <a:rPr lang="en-US" sz="2000" dirty="0"/>
                        <a:t>0</a:t>
                      </a:r>
                    </a:p>
                    <a:p>
                      <a:r>
                        <a:rPr lang="en-US" sz="2000" dirty="0"/>
                        <a:t>1</a:t>
                      </a:r>
                    </a:p>
                  </a:txBody>
                  <a:tcPr marL="45720" marR="4572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r>
                        <a:rPr lang="en-US" sz="2000" dirty="0"/>
                        <a:t>1</a:t>
                      </a:r>
                    </a:p>
                    <a:p>
                      <a:r>
                        <a:rPr lang="en-US" sz="2000" dirty="0"/>
                        <a:t>0</a:t>
                      </a:r>
                    </a:p>
                  </a:txBody>
                  <a:tcPr marL="45720" marR="4572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r>
                        <a:rPr lang="en-US" sz="2000" dirty="0"/>
                        <a:t>0</a:t>
                      </a:r>
                    </a:p>
                    <a:p>
                      <a:r>
                        <a:rPr lang="en-US" sz="2000" dirty="0"/>
                        <a:t>1</a:t>
                      </a:r>
                    </a:p>
                  </a:txBody>
                  <a:tcPr marL="45720" marR="4572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r>
                        <a:rPr lang="en-US" sz="2000" dirty="0"/>
                        <a:t>1</a:t>
                      </a:r>
                    </a:p>
                    <a:p>
                      <a:r>
                        <a:rPr lang="en-US" sz="2000" dirty="0"/>
                        <a:t>0</a:t>
                      </a:r>
                    </a:p>
                  </a:txBody>
                  <a:tcPr marL="45720" marR="4572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24068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r>
                        <a:rPr lang="en-US" sz="2000" dirty="0"/>
                        <a:t>1</a:t>
                      </a:r>
                    </a:p>
                  </a:txBody>
                  <a:tcPr marL="45720" marR="4572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r>
                        <a:rPr lang="en-US" sz="2000" dirty="0"/>
                        <a:t>1</a:t>
                      </a:r>
                    </a:p>
                  </a:txBody>
                  <a:tcPr marL="45720" marR="4572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r>
                        <a:rPr lang="en-US" sz="2000" dirty="0"/>
                        <a:t>0</a:t>
                      </a:r>
                    </a:p>
                    <a:p>
                      <a:r>
                        <a:rPr lang="en-US" sz="2000" dirty="0"/>
                        <a:t>1</a:t>
                      </a:r>
                    </a:p>
                  </a:txBody>
                  <a:tcPr marL="45720" marR="4572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r>
                        <a:rPr lang="en-US" sz="2000" dirty="0"/>
                        <a:t>0</a:t>
                      </a:r>
                    </a:p>
                    <a:p>
                      <a:r>
                        <a:rPr lang="en-US" sz="2000" dirty="0"/>
                        <a:t>0</a:t>
                      </a:r>
                    </a:p>
                  </a:txBody>
                  <a:tcPr marL="45720" marR="4572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r>
                        <a:rPr lang="en-US" sz="2000" dirty="0"/>
                        <a:t>1</a:t>
                      </a:r>
                    </a:p>
                    <a:p>
                      <a:r>
                        <a:rPr lang="en-US" sz="2000" dirty="0"/>
                        <a:t>1</a:t>
                      </a:r>
                    </a:p>
                  </a:txBody>
                  <a:tcPr marL="45720" marR="4572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r>
                        <a:rPr lang="en-US" sz="2000" dirty="0"/>
                        <a:t>0</a:t>
                      </a:r>
                    </a:p>
                    <a:p>
                      <a:r>
                        <a:rPr lang="en-US" sz="2000" dirty="0"/>
                        <a:t>0</a:t>
                      </a:r>
                    </a:p>
                  </a:txBody>
                  <a:tcPr marL="45720" marR="4572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729451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Google Shape;91;p13"/>
          <p:cNvGrpSpPr/>
          <p:nvPr/>
        </p:nvGrpSpPr>
        <p:grpSpPr>
          <a:xfrm>
            <a:off x="7891397" y="6159817"/>
            <a:ext cx="4300603" cy="650309"/>
            <a:chOff x="7891397" y="6159817"/>
            <a:chExt cx="4300603" cy="650309"/>
          </a:xfrm>
        </p:grpSpPr>
        <p:pic>
          <p:nvPicPr>
            <p:cNvPr id="92" name="Google Shape;92;p1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9273540" y="6159817"/>
              <a:ext cx="2918460" cy="65030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3" name="Google Shape;93;p13"/>
            <p:cNvSpPr/>
            <p:nvPr/>
          </p:nvSpPr>
          <p:spPr>
            <a:xfrm>
              <a:off x="7891397" y="6315694"/>
              <a:ext cx="4300603" cy="338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D8D8D8"/>
                  </a:solidFill>
                  <a:effectLst/>
                  <a:uLnTx/>
                  <a:uFillTx/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Copyright © 2019 University of Colorado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</p:grpSp>
      <p:sp>
        <p:nvSpPr>
          <p:cNvPr id="12" name="Vertical Text Placeholder 12">
            <a:extLst>
              <a:ext uri="{FF2B5EF4-FFF2-40B4-BE49-F238E27FC236}">
                <a16:creationId xmlns:a16="http://schemas.microsoft.com/office/drawing/2014/main" id="{41A4096A-A50A-4465-96AC-99B906078373}"/>
              </a:ext>
            </a:extLst>
          </p:cNvPr>
          <p:cNvSpPr txBox="1">
            <a:spLocks/>
          </p:cNvSpPr>
          <p:nvPr/>
        </p:nvSpPr>
        <p:spPr>
          <a:xfrm>
            <a:off x="4925264" y="1269149"/>
            <a:ext cx="6626817" cy="46149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rPr>
              <a:t>VHDL is a widely used design language.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rPr>
              <a:t>VHDL is a structured language for logic design.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rPr>
              <a:t>In this Module we will introduce the VHDL language so that you can begin to design logic circuits.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/>
            </a:endParaRPr>
          </a:p>
        </p:txBody>
      </p:sp>
      <p:sp>
        <p:nvSpPr>
          <p:cNvPr id="13" name="Title 11">
            <a:extLst>
              <a:ext uri="{FF2B5EF4-FFF2-40B4-BE49-F238E27FC236}">
                <a16:creationId xmlns:a16="http://schemas.microsoft.com/office/drawing/2014/main" id="{20BCD2EF-D77D-4221-96C6-AC7E9505193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8270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  <a:sym typeface="Arial"/>
              </a:rPr>
              <a:t>An Introduction to VHDL</a:t>
            </a:r>
          </a:p>
        </p:txBody>
      </p:sp>
    </p:spTree>
    <p:extLst>
      <p:ext uri="{BB962C8B-B14F-4D97-AF65-F5344CB8AC3E}">
        <p14:creationId xmlns:p14="http://schemas.microsoft.com/office/powerpoint/2010/main" val="17061489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Google Shape;91;p13"/>
          <p:cNvGrpSpPr/>
          <p:nvPr/>
        </p:nvGrpSpPr>
        <p:grpSpPr>
          <a:xfrm>
            <a:off x="7891397" y="6159817"/>
            <a:ext cx="4300603" cy="650309"/>
            <a:chOff x="7891397" y="6159817"/>
            <a:chExt cx="4300603" cy="650309"/>
          </a:xfrm>
        </p:grpSpPr>
        <p:pic>
          <p:nvPicPr>
            <p:cNvPr id="92" name="Google Shape;92;p1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9273540" y="6159817"/>
              <a:ext cx="2918460" cy="65030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3" name="Google Shape;93;p13"/>
            <p:cNvSpPr/>
            <p:nvPr/>
          </p:nvSpPr>
          <p:spPr>
            <a:xfrm>
              <a:off x="7891397" y="6315694"/>
              <a:ext cx="4300603" cy="338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D8D8D8"/>
                  </a:solidFill>
                  <a:effectLst/>
                  <a:uLnTx/>
                  <a:uFillTx/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Copyright © 2019 University of Colorado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3" name="Title 11">
            <a:extLst>
              <a:ext uri="{FF2B5EF4-FFF2-40B4-BE49-F238E27FC236}">
                <a16:creationId xmlns:a16="http://schemas.microsoft.com/office/drawing/2014/main" id="{20BCD2EF-D77D-4221-96C6-AC7E9505193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8270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  <a:sym typeface="Arial"/>
              </a:rPr>
              <a:t>Finite State Machine Example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  <a:sym typeface="Arial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C22B237-ED13-47DE-8C9A-6750595C5410}"/>
              </a:ext>
            </a:extLst>
          </p:cNvPr>
          <p:cNvGrpSpPr/>
          <p:nvPr/>
        </p:nvGrpSpPr>
        <p:grpSpPr>
          <a:xfrm>
            <a:off x="4143971" y="2062816"/>
            <a:ext cx="3904057" cy="2818310"/>
            <a:chOff x="777919" y="2339961"/>
            <a:chExt cx="3904057" cy="2818310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FCF8709E-D772-40F7-AD03-10C72D3974C0}"/>
                </a:ext>
              </a:extLst>
            </p:cNvPr>
            <p:cNvSpPr/>
            <p:nvPr/>
          </p:nvSpPr>
          <p:spPr>
            <a:xfrm>
              <a:off x="2292626" y="2584174"/>
              <a:ext cx="914400" cy="914400"/>
            </a:xfrm>
            <a:prstGeom prst="ellipse">
              <a:avLst/>
            </a:prstGeom>
            <a:noFill/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/>
                  <a:sym typeface="Arial"/>
                </a:rPr>
                <a:t>S0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/>
                  <a:sym typeface="Arial"/>
                </a:rPr>
                <a:t>---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/>
                  <a:sym typeface="Arial"/>
                </a:rPr>
                <a:t>R=0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42EE63F-7324-4005-8B4D-B4357516C46F}"/>
                </a:ext>
              </a:extLst>
            </p:cNvPr>
            <p:cNvSpPr/>
            <p:nvPr/>
          </p:nvSpPr>
          <p:spPr>
            <a:xfrm>
              <a:off x="2292626" y="4243871"/>
              <a:ext cx="914400" cy="914400"/>
            </a:xfrm>
            <a:prstGeom prst="ellipse">
              <a:avLst/>
            </a:prstGeom>
            <a:noFill/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/>
                  <a:sym typeface="Arial"/>
                </a:rPr>
                <a:t>S1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/>
                  <a:sym typeface="Arial"/>
                </a:rPr>
                <a:t>---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/>
                  <a:sym typeface="Arial"/>
                </a:rPr>
                <a:t>R=1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90EBAC48-11A0-4894-AD39-584DE8854952}"/>
                </a:ext>
              </a:extLst>
            </p:cNvPr>
            <p:cNvCxnSpPr/>
            <p:nvPr/>
          </p:nvCxnSpPr>
          <p:spPr>
            <a:xfrm>
              <a:off x="1769166" y="2583899"/>
              <a:ext cx="569843" cy="238539"/>
            </a:xfrm>
            <a:prstGeom prst="straightConnector1">
              <a:avLst/>
            </a:prstGeom>
            <a:noFill/>
            <a:ln w="6350" cap="flat" cmpd="sng" algn="ctr">
              <a:solidFill>
                <a:srgbClr val="5B9BD5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65DE86D-911D-47D8-A72D-7C68AC0465D1}"/>
                </a:ext>
              </a:extLst>
            </p:cNvPr>
            <p:cNvSpPr txBox="1"/>
            <p:nvPr/>
          </p:nvSpPr>
          <p:spPr>
            <a:xfrm>
              <a:off x="1066986" y="2339961"/>
              <a:ext cx="7021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/>
                  <a:sym typeface="Arial"/>
                </a:rPr>
                <a:t>Reset</a:t>
              </a: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E772F913-6831-49B3-B52E-FB2FF25BF64D}"/>
                </a:ext>
              </a:extLst>
            </p:cNvPr>
            <p:cNvGrpSpPr/>
            <p:nvPr/>
          </p:nvGrpSpPr>
          <p:grpSpPr>
            <a:xfrm>
              <a:off x="2539534" y="2951784"/>
              <a:ext cx="1351722" cy="1842150"/>
              <a:chOff x="2507450" y="2951784"/>
              <a:chExt cx="1351722" cy="1842150"/>
            </a:xfrm>
          </p:grpSpPr>
          <p:sp>
            <p:nvSpPr>
              <p:cNvPr id="25" name="Arc 24">
                <a:extLst>
                  <a:ext uri="{FF2B5EF4-FFF2-40B4-BE49-F238E27FC236}">
                    <a16:creationId xmlns:a16="http://schemas.microsoft.com/office/drawing/2014/main" id="{3144D182-3CA8-43FD-877F-F19C25614352}"/>
                  </a:ext>
                </a:extLst>
              </p:cNvPr>
              <p:cNvSpPr/>
              <p:nvPr/>
            </p:nvSpPr>
            <p:spPr>
              <a:xfrm>
                <a:off x="2507450" y="2951784"/>
                <a:ext cx="1351722" cy="1835426"/>
              </a:xfrm>
              <a:prstGeom prst="arc">
                <a:avLst>
                  <a:gd name="adj1" fmla="val 16200000"/>
                  <a:gd name="adj2" fmla="val 5174157"/>
                </a:avLst>
              </a:prstGeom>
              <a:noFill/>
              <a:ln w="6350" cap="flat" cmpd="sng" algn="ctr">
                <a:solidFill>
                  <a:srgbClr val="5B9BD5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/>
                  <a:sym typeface="Arial"/>
                </a:endParaRPr>
              </a:p>
            </p:txBody>
          </p: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511A13F5-7F32-4D98-96D1-D453CE81E58B}"/>
                  </a:ext>
                </a:extLst>
              </p:cNvPr>
              <p:cNvCxnSpPr/>
              <p:nvPr/>
            </p:nvCxnSpPr>
            <p:spPr>
              <a:xfrm flipH="1">
                <a:off x="3167269" y="4759467"/>
                <a:ext cx="184097" cy="34467"/>
              </a:xfrm>
              <a:prstGeom prst="straightConnector1">
                <a:avLst/>
              </a:prstGeom>
              <a:noFill/>
              <a:ln w="6350" cap="flat" cmpd="sng" algn="ctr">
                <a:solidFill>
                  <a:srgbClr val="5B9BD5"/>
                </a:solidFill>
                <a:prstDash val="solid"/>
                <a:miter lim="800000"/>
                <a:tailEnd type="triangle"/>
              </a:ln>
              <a:effectLst/>
            </p:spPr>
          </p:cxn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ED12F3BC-FE99-4A42-8EED-A7AC24D50995}"/>
                </a:ext>
              </a:extLst>
            </p:cNvPr>
            <p:cNvGrpSpPr/>
            <p:nvPr/>
          </p:nvGrpSpPr>
          <p:grpSpPr>
            <a:xfrm rot="10800000">
              <a:off x="1616765" y="2950886"/>
              <a:ext cx="1351722" cy="1842150"/>
              <a:chOff x="2491408" y="2951784"/>
              <a:chExt cx="1351722" cy="1842150"/>
            </a:xfrm>
          </p:grpSpPr>
          <p:sp>
            <p:nvSpPr>
              <p:cNvPr id="23" name="Arc 22">
                <a:extLst>
                  <a:ext uri="{FF2B5EF4-FFF2-40B4-BE49-F238E27FC236}">
                    <a16:creationId xmlns:a16="http://schemas.microsoft.com/office/drawing/2014/main" id="{82FD7D81-A2D5-42B0-A48B-6287E54875CC}"/>
                  </a:ext>
                </a:extLst>
              </p:cNvPr>
              <p:cNvSpPr/>
              <p:nvPr/>
            </p:nvSpPr>
            <p:spPr>
              <a:xfrm>
                <a:off x="2491408" y="2951784"/>
                <a:ext cx="1351722" cy="1835426"/>
              </a:xfrm>
              <a:prstGeom prst="arc">
                <a:avLst>
                  <a:gd name="adj1" fmla="val 16200000"/>
                  <a:gd name="adj2" fmla="val 5174157"/>
                </a:avLst>
              </a:prstGeom>
              <a:noFill/>
              <a:ln w="6350" cap="flat" cmpd="sng" algn="ctr">
                <a:solidFill>
                  <a:srgbClr val="5B9BD5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/>
                  <a:sym typeface="Arial"/>
                </a:endParaRPr>
              </a:p>
            </p:txBody>
          </p: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82DCE088-935A-4FBE-8EBB-2B5E344428AE}"/>
                  </a:ext>
                </a:extLst>
              </p:cNvPr>
              <p:cNvCxnSpPr/>
              <p:nvPr/>
            </p:nvCxnSpPr>
            <p:spPr>
              <a:xfrm flipH="1">
                <a:off x="3160545" y="4759467"/>
                <a:ext cx="184097" cy="34467"/>
              </a:xfrm>
              <a:prstGeom prst="straightConnector1">
                <a:avLst/>
              </a:prstGeom>
              <a:noFill/>
              <a:ln w="6350" cap="flat" cmpd="sng" algn="ctr">
                <a:solidFill>
                  <a:srgbClr val="5B9BD5"/>
                </a:solidFill>
                <a:prstDash val="solid"/>
                <a:miter lim="800000"/>
                <a:tailEnd type="triangle"/>
              </a:ln>
              <a:effectLst/>
            </p:spPr>
          </p:cxnSp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1162387-8A5A-4C01-AB2F-A2C1979A5054}"/>
                </a:ext>
              </a:extLst>
            </p:cNvPr>
            <p:cNvSpPr txBox="1"/>
            <p:nvPr/>
          </p:nvSpPr>
          <p:spPr>
            <a:xfrm>
              <a:off x="994094" y="3631962"/>
              <a:ext cx="5533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/>
                  <a:sym typeface="Arial"/>
                </a:rPr>
                <a:t>Run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9033FF4-A2C0-477B-86C0-D4C1020E27A3}"/>
                </a:ext>
              </a:extLst>
            </p:cNvPr>
            <p:cNvSpPr txBox="1"/>
            <p:nvPr/>
          </p:nvSpPr>
          <p:spPr>
            <a:xfrm>
              <a:off x="3843130" y="3631962"/>
              <a:ext cx="5533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/>
                  <a:sym typeface="Arial"/>
                </a:rPr>
                <a:t>Run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AA14A640-7CE2-4C44-A6E8-5F1E649A1595}"/>
                </a:ext>
              </a:extLst>
            </p:cNvPr>
            <p:cNvSpPr/>
            <p:nvPr/>
          </p:nvSpPr>
          <p:spPr>
            <a:xfrm>
              <a:off x="887245" y="2345787"/>
              <a:ext cx="881921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/>
                  <a:sym typeface="Arial"/>
                </a:rPr>
                <a:t>Reset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  <a:sym typeface="Arial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487190B-3A32-4BB0-B357-F8CA8F876000}"/>
                </a:ext>
              </a:extLst>
            </p:cNvPr>
            <p:cNvSpPr/>
            <p:nvPr/>
          </p:nvSpPr>
          <p:spPr>
            <a:xfrm>
              <a:off x="777919" y="3626136"/>
              <a:ext cx="881921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/>
                  <a:sym typeface="Arial"/>
                </a:rPr>
                <a:t>Run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F22CD85E-1B04-46D0-BA99-EBC9317827B6}"/>
                </a:ext>
              </a:extLst>
            </p:cNvPr>
            <p:cNvSpPr/>
            <p:nvPr/>
          </p:nvSpPr>
          <p:spPr>
            <a:xfrm>
              <a:off x="3800055" y="3634875"/>
              <a:ext cx="881921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/>
                  <a:sym typeface="Arial"/>
                </a:rPr>
                <a:t>Run</a:t>
              </a:r>
            </a:p>
          </p:txBody>
        </p:sp>
      </p:grpSp>
      <p:pic>
        <p:nvPicPr>
          <p:cNvPr id="30" name="Picture 29">
            <a:extLst>
              <a:ext uri="{FF2B5EF4-FFF2-40B4-BE49-F238E27FC236}">
                <a16:creationId xmlns:a16="http://schemas.microsoft.com/office/drawing/2014/main" id="{18E1BD7F-8EE3-4CB6-8FAA-FAD81C1156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1667" y="487675"/>
            <a:ext cx="3547566" cy="5541316"/>
          </a:xfrm>
          <a:prstGeom prst="rect">
            <a:avLst/>
          </a:prstGeom>
        </p:spPr>
      </p:pic>
      <p:sp>
        <p:nvSpPr>
          <p:cNvPr id="31" name="Right Arrow 65">
            <a:extLst>
              <a:ext uri="{FF2B5EF4-FFF2-40B4-BE49-F238E27FC236}">
                <a16:creationId xmlns:a16="http://schemas.microsoft.com/office/drawing/2014/main" id="{FB735018-0E46-4BE6-BA0C-38F18C6DB1BA}"/>
              </a:ext>
            </a:extLst>
          </p:cNvPr>
          <p:cNvSpPr/>
          <p:nvPr/>
        </p:nvSpPr>
        <p:spPr>
          <a:xfrm>
            <a:off x="6361473" y="5055857"/>
            <a:ext cx="1245594" cy="715101"/>
          </a:xfrm>
          <a:prstGeom prst="rightArrow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  <a:sym typeface="Arial"/>
              </a:rPr>
              <a:t>VHDL Description</a:t>
            </a:r>
          </a:p>
        </p:txBody>
      </p:sp>
    </p:spTree>
    <p:extLst>
      <p:ext uri="{BB962C8B-B14F-4D97-AF65-F5344CB8AC3E}">
        <p14:creationId xmlns:p14="http://schemas.microsoft.com/office/powerpoint/2010/main" val="3812683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Google Shape;91;p13"/>
          <p:cNvGrpSpPr/>
          <p:nvPr/>
        </p:nvGrpSpPr>
        <p:grpSpPr>
          <a:xfrm>
            <a:off x="7891397" y="6159817"/>
            <a:ext cx="4300603" cy="650309"/>
            <a:chOff x="7891397" y="6159817"/>
            <a:chExt cx="4300603" cy="650309"/>
          </a:xfrm>
        </p:grpSpPr>
        <p:pic>
          <p:nvPicPr>
            <p:cNvPr id="92" name="Google Shape;92;p1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9273540" y="6159817"/>
              <a:ext cx="2918460" cy="65030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3" name="Google Shape;93;p13"/>
            <p:cNvSpPr/>
            <p:nvPr/>
          </p:nvSpPr>
          <p:spPr>
            <a:xfrm>
              <a:off x="7891397" y="6315694"/>
              <a:ext cx="4300603" cy="338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D8D8D8"/>
                  </a:solidFill>
                  <a:effectLst/>
                  <a:uLnTx/>
                  <a:uFillTx/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Copyright © 2019 University of Colorado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95" name="Google Shape;95;p13"/>
          <p:cNvSpPr txBox="1"/>
          <p:nvPr/>
        </p:nvSpPr>
        <p:spPr>
          <a:xfrm>
            <a:off x="831850" y="2131733"/>
            <a:ext cx="2940228" cy="609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Helvetica Neue Light"/>
              <a:buNone/>
              <a:tabLst/>
              <a:defRPr/>
            </a:pPr>
            <a:r>
              <a:rPr kumimoji="0" lang="en-US" sz="4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[Video Title]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2" name="Vertical Text Placeholder 12">
            <a:extLst>
              <a:ext uri="{FF2B5EF4-FFF2-40B4-BE49-F238E27FC236}">
                <a16:creationId xmlns:a16="http://schemas.microsoft.com/office/drawing/2014/main" id="{41A4096A-A50A-4465-96AC-99B906078373}"/>
              </a:ext>
            </a:extLst>
          </p:cNvPr>
          <p:cNvSpPr txBox="1">
            <a:spLocks/>
          </p:cNvSpPr>
          <p:nvPr/>
        </p:nvSpPr>
        <p:spPr>
          <a:xfrm>
            <a:off x="4925264" y="1269149"/>
            <a:ext cx="6774046" cy="46149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Helvetica Neue" charset="0"/>
                <a:cs typeface="Helvetica Neue" charset="0"/>
                <a:sym typeface="Arial"/>
              </a:rPr>
              <a:t>VHDL </a:t>
            </a:r>
            <a:r>
              <a:rPr kumimoji="0" lang="en-US" sz="28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Helvetica Neue" charset="0"/>
                <a:cs typeface="Helvetica Neue" charset="0"/>
                <a:sym typeface="Arial"/>
              </a:rPr>
              <a:t>describes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Helvetica Neue" charset="0"/>
                <a:cs typeface="Helvetica Neue" charset="0"/>
                <a:sym typeface="Arial"/>
              </a:rPr>
              <a:t> hardware implementations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Helvetica Neue" charset="0"/>
                <a:cs typeface="Helvetica Neue" charset="0"/>
                <a:sym typeface="Arial"/>
              </a:rPr>
              <a:t>A VHDL design consists of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Helvetica Neue" charset="0"/>
                <a:cs typeface="Helvetica Neue" charset="0"/>
                <a:sym typeface="Arial"/>
              </a:rPr>
              <a:t>Entity :               interface = input, output ports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Helvetica Neue" charset="0"/>
                <a:cs typeface="Helvetica Neue" charset="0"/>
                <a:sym typeface="Arial"/>
              </a:rPr>
              <a:t>Architecture :   implementation = design logic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Helvetica Neue" charset="0"/>
                <a:cs typeface="Helvetica Neue" charset="0"/>
                <a:sym typeface="Arial"/>
              </a:rPr>
              <a:t>Example: AND gate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/>
            </a:endParaRPr>
          </a:p>
        </p:txBody>
      </p:sp>
      <p:sp>
        <p:nvSpPr>
          <p:cNvPr id="13" name="Title 11">
            <a:extLst>
              <a:ext uri="{FF2B5EF4-FFF2-40B4-BE49-F238E27FC236}">
                <a16:creationId xmlns:a16="http://schemas.microsoft.com/office/drawing/2014/main" id="{20BCD2EF-D77D-4221-96C6-AC7E9505193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8270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  <a:sym typeface="Arial"/>
              </a:rPr>
              <a:t>Introduction to VHDL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2EC49E4-CF77-4AF5-BBBC-6042F82065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2860" y="3882631"/>
            <a:ext cx="4010025" cy="1315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2905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Google Shape;91;p13"/>
          <p:cNvGrpSpPr/>
          <p:nvPr/>
        </p:nvGrpSpPr>
        <p:grpSpPr>
          <a:xfrm>
            <a:off x="7891397" y="6159817"/>
            <a:ext cx="4300603" cy="650309"/>
            <a:chOff x="7891397" y="6159817"/>
            <a:chExt cx="4300603" cy="650309"/>
          </a:xfrm>
        </p:grpSpPr>
        <p:pic>
          <p:nvPicPr>
            <p:cNvPr id="92" name="Google Shape;92;p1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9273540" y="6159817"/>
              <a:ext cx="2918460" cy="65030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3" name="Google Shape;93;p13"/>
            <p:cNvSpPr/>
            <p:nvPr/>
          </p:nvSpPr>
          <p:spPr>
            <a:xfrm>
              <a:off x="7891397" y="6315694"/>
              <a:ext cx="4300603" cy="338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D8D8D8"/>
                  </a:solidFill>
                  <a:effectLst/>
                  <a:uLnTx/>
                  <a:uFillTx/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Copyright © 2019 University of Colorado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95" name="Google Shape;95;p13"/>
          <p:cNvSpPr txBox="1"/>
          <p:nvPr/>
        </p:nvSpPr>
        <p:spPr>
          <a:xfrm>
            <a:off x="831850" y="2131733"/>
            <a:ext cx="2940228" cy="609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Helvetica Neue Light"/>
              <a:buNone/>
              <a:tabLst/>
              <a:defRPr/>
            </a:pPr>
            <a:r>
              <a:rPr kumimoji="0" lang="en-US" sz="4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[Video Title]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3" name="Title 11">
            <a:extLst>
              <a:ext uri="{FF2B5EF4-FFF2-40B4-BE49-F238E27FC236}">
                <a16:creationId xmlns:a16="http://schemas.microsoft.com/office/drawing/2014/main" id="{20BCD2EF-D77D-4221-96C6-AC7E9505193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8270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  <a:sym typeface="Arial"/>
              </a:rPr>
              <a:t>Introduction to VHDL</a:t>
            </a:r>
          </a:p>
        </p:txBody>
      </p:sp>
      <p:sp>
        <p:nvSpPr>
          <p:cNvPr id="8" name="Vertical Text Placeholder 12">
            <a:extLst>
              <a:ext uri="{FF2B5EF4-FFF2-40B4-BE49-F238E27FC236}">
                <a16:creationId xmlns:a16="http://schemas.microsoft.com/office/drawing/2014/main" id="{BEF270AD-0F7B-4BCC-86A9-5B8D038459AE}"/>
              </a:ext>
            </a:extLst>
          </p:cNvPr>
          <p:cNvSpPr txBox="1">
            <a:spLocks/>
          </p:cNvSpPr>
          <p:nvPr/>
        </p:nvSpPr>
        <p:spPr>
          <a:xfrm>
            <a:off x="6234982" y="588723"/>
            <a:ext cx="4963287" cy="5234277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Courier New" charset="0"/>
                <a:ea typeface="Courier New" charset="0"/>
                <a:cs typeface="Courier New" charset="0"/>
                <a:sym typeface="Arial"/>
              </a:rPr>
              <a:t>-- (VHDL comment) </a:t>
            </a:r>
          </a:p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Courier New" charset="0"/>
                <a:ea typeface="Courier New" charset="0"/>
                <a:cs typeface="Courier New" charset="0"/>
                <a:sym typeface="Arial"/>
              </a:rPr>
              <a:t>-- Import </a:t>
            </a:r>
            <a:r>
              <a:rPr kumimoji="0" lang="en-US" alt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Courier New" charset="0"/>
                <a:ea typeface="Courier New" charset="0"/>
                <a:cs typeface="Courier New" charset="0"/>
                <a:sym typeface="Arial"/>
              </a:rPr>
              <a:t>std_logic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Courier New" charset="0"/>
                <a:ea typeface="Courier New" charset="0"/>
                <a:cs typeface="Courier New" charset="0"/>
                <a:sym typeface="Arial"/>
              </a:rPr>
              <a:t> library  </a:t>
            </a:r>
          </a:p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ourier New" charset="0"/>
                <a:ea typeface="Courier New" charset="0"/>
                <a:cs typeface="Courier New" charset="0"/>
                <a:sym typeface="Arial"/>
              </a:rPr>
              <a:t>library IEEE; </a:t>
            </a:r>
          </a:p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ourier New" charset="0"/>
                <a:ea typeface="Courier New" charset="0"/>
                <a:cs typeface="Courier New" charset="0"/>
                <a:sym typeface="Arial"/>
              </a:rPr>
              <a:t>use IEEE.std_logic_1164.all; </a:t>
            </a:r>
          </a:p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Courier New" charset="0"/>
              <a:ea typeface="Courier New" charset="0"/>
              <a:cs typeface="Courier New" charset="0"/>
              <a:sym typeface="Arial"/>
            </a:endParaRPr>
          </a:p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Courier New" charset="0"/>
                <a:ea typeface="Courier New" charset="0"/>
                <a:cs typeface="Courier New" charset="0"/>
                <a:sym typeface="Arial"/>
              </a:rPr>
              <a:t>-- Entity </a:t>
            </a:r>
          </a:p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ourier New" charset="0"/>
                <a:ea typeface="Courier New" charset="0"/>
                <a:cs typeface="Courier New" charset="0"/>
                <a:sym typeface="Arial"/>
              </a:rPr>
              <a:t>entity ANDGATE is</a:t>
            </a:r>
          </a:p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ourier New" charset="0"/>
                <a:ea typeface="Courier New" charset="0"/>
                <a:cs typeface="Courier New" charset="0"/>
                <a:sym typeface="Arial"/>
              </a:rPr>
              <a:t>	port ( 	A : in </a:t>
            </a:r>
            <a:r>
              <a:rPr kumimoji="0" lang="en-US" alt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ourier New" charset="0"/>
                <a:ea typeface="Courier New" charset="0"/>
                <a:cs typeface="Courier New" charset="0"/>
                <a:sym typeface="Arial"/>
              </a:rPr>
              <a:t>std_logic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ourier New" charset="0"/>
                <a:ea typeface="Courier New" charset="0"/>
                <a:cs typeface="Courier New" charset="0"/>
                <a:sym typeface="Arial"/>
              </a:rPr>
              <a:t>; </a:t>
            </a:r>
          </a:p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ourier New" charset="0"/>
                <a:ea typeface="Courier New" charset="0"/>
                <a:cs typeface="Courier New" charset="0"/>
                <a:sym typeface="Arial"/>
              </a:rPr>
              <a:t>		B : in </a:t>
            </a:r>
            <a:r>
              <a:rPr kumimoji="0" lang="en-US" alt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ourier New" charset="0"/>
                <a:ea typeface="Courier New" charset="0"/>
                <a:cs typeface="Courier New" charset="0"/>
                <a:sym typeface="Arial"/>
              </a:rPr>
              <a:t>std_logic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ourier New" charset="0"/>
                <a:ea typeface="Courier New" charset="0"/>
                <a:cs typeface="Courier New" charset="0"/>
                <a:sym typeface="Arial"/>
              </a:rPr>
              <a:t>; </a:t>
            </a:r>
          </a:p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ourier New" charset="0"/>
                <a:ea typeface="Courier New" charset="0"/>
                <a:cs typeface="Courier New" charset="0"/>
                <a:sym typeface="Arial"/>
              </a:rPr>
              <a:t>		Y : out </a:t>
            </a:r>
            <a:r>
              <a:rPr kumimoji="0" lang="en-US" alt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ourier New" charset="0"/>
                <a:ea typeface="Courier New" charset="0"/>
                <a:cs typeface="Courier New" charset="0"/>
                <a:sym typeface="Arial"/>
              </a:rPr>
              <a:t>std_logic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ourier New" charset="0"/>
                <a:ea typeface="Courier New" charset="0"/>
                <a:cs typeface="Courier New" charset="0"/>
                <a:sym typeface="Arial"/>
              </a:rPr>
              <a:t>); </a:t>
            </a:r>
          </a:p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ourier New" charset="0"/>
                <a:ea typeface="Courier New" charset="0"/>
                <a:cs typeface="Courier New" charset="0"/>
                <a:sym typeface="Arial"/>
              </a:rPr>
              <a:t>end entity ANDGATE; </a:t>
            </a:r>
          </a:p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Courier New" charset="0"/>
              <a:ea typeface="Courier New" charset="0"/>
              <a:cs typeface="Courier New" charset="0"/>
              <a:sym typeface="Arial"/>
            </a:endParaRPr>
          </a:p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Courier New" charset="0"/>
                <a:ea typeface="Courier New" charset="0"/>
                <a:cs typeface="Courier New" charset="0"/>
                <a:sym typeface="Arial"/>
              </a:rPr>
              <a:t>-- Architecture </a:t>
            </a:r>
          </a:p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ourier New" charset="0"/>
                <a:ea typeface="Courier New" charset="0"/>
                <a:cs typeface="Courier New" charset="0"/>
                <a:sym typeface="Arial"/>
              </a:rPr>
              <a:t>architecture RTL of ANDGATE is </a:t>
            </a:r>
          </a:p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ourier New" charset="0"/>
                <a:ea typeface="Courier New" charset="0"/>
                <a:cs typeface="Courier New" charset="0"/>
                <a:sym typeface="Arial"/>
              </a:rPr>
              <a:t>begin </a:t>
            </a:r>
          </a:p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ourier New" charset="0"/>
                <a:ea typeface="Courier New" charset="0"/>
                <a:cs typeface="Courier New" charset="0"/>
                <a:sym typeface="Arial"/>
              </a:rPr>
              <a:t>	Y &lt;= A AND B;</a:t>
            </a: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charset="0"/>
              <a:ea typeface="Courier New" charset="0"/>
              <a:cs typeface="Courier New" charset="0"/>
              <a:sym typeface="Arial"/>
            </a:endParaRPr>
          </a:p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ourier New" charset="0"/>
                <a:ea typeface="Courier New" charset="0"/>
                <a:cs typeface="Courier New" charset="0"/>
                <a:sym typeface="Arial"/>
              </a:rPr>
              <a:t>end architecture RTL; </a:t>
            </a:r>
          </a:p>
        </p:txBody>
      </p:sp>
    </p:spTree>
    <p:extLst>
      <p:ext uri="{BB962C8B-B14F-4D97-AF65-F5344CB8AC3E}">
        <p14:creationId xmlns:p14="http://schemas.microsoft.com/office/powerpoint/2010/main" val="2278251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Google Shape;91;p13"/>
          <p:cNvGrpSpPr/>
          <p:nvPr/>
        </p:nvGrpSpPr>
        <p:grpSpPr>
          <a:xfrm>
            <a:off x="7891397" y="6159817"/>
            <a:ext cx="4300603" cy="650309"/>
            <a:chOff x="7891397" y="6159817"/>
            <a:chExt cx="4300603" cy="650309"/>
          </a:xfrm>
        </p:grpSpPr>
        <p:pic>
          <p:nvPicPr>
            <p:cNvPr id="92" name="Google Shape;92;p1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9273540" y="6159817"/>
              <a:ext cx="2918460" cy="65030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3" name="Google Shape;93;p13"/>
            <p:cNvSpPr/>
            <p:nvPr/>
          </p:nvSpPr>
          <p:spPr>
            <a:xfrm>
              <a:off x="7891397" y="6315694"/>
              <a:ext cx="4300603" cy="338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D8D8D8"/>
                  </a:solidFill>
                  <a:effectLst/>
                  <a:uLnTx/>
                  <a:uFillTx/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Copyright © 2019 University of Colorado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95" name="Google Shape;95;p13"/>
          <p:cNvSpPr txBox="1"/>
          <p:nvPr/>
        </p:nvSpPr>
        <p:spPr>
          <a:xfrm>
            <a:off x="831850" y="2131733"/>
            <a:ext cx="2940228" cy="609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Helvetica Neue Light"/>
              <a:buNone/>
              <a:tabLst/>
              <a:defRPr/>
            </a:pPr>
            <a:r>
              <a:rPr kumimoji="0" lang="en-US" sz="4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[Video Title]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2" name="Vertical Text Placeholder 12">
            <a:extLst>
              <a:ext uri="{FF2B5EF4-FFF2-40B4-BE49-F238E27FC236}">
                <a16:creationId xmlns:a16="http://schemas.microsoft.com/office/drawing/2014/main" id="{41A4096A-A50A-4465-96AC-99B906078373}"/>
              </a:ext>
            </a:extLst>
          </p:cNvPr>
          <p:cNvSpPr txBox="1">
            <a:spLocks/>
          </p:cNvSpPr>
          <p:nvPr/>
        </p:nvSpPr>
        <p:spPr>
          <a:xfrm>
            <a:off x="4925264" y="1269149"/>
            <a:ext cx="6774046" cy="46149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Helvetica Neue" charset="0"/>
                <a:cs typeface="Helvetica Neue" charset="0"/>
                <a:sym typeface="Arial"/>
              </a:rPr>
              <a:t>Example: Basic Logic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/>
            </a:endParaRPr>
          </a:p>
        </p:txBody>
      </p:sp>
      <p:sp>
        <p:nvSpPr>
          <p:cNvPr id="13" name="Title 11">
            <a:extLst>
              <a:ext uri="{FF2B5EF4-FFF2-40B4-BE49-F238E27FC236}">
                <a16:creationId xmlns:a16="http://schemas.microsoft.com/office/drawing/2014/main" id="{20BCD2EF-D77D-4221-96C6-AC7E9505193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8270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  <a:sym typeface="Arial"/>
              </a:rPr>
              <a:t>Introduction to VHDL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7616F66-A6B3-47A1-94F8-0A9CB5906D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8733" y="4268252"/>
            <a:ext cx="4458092" cy="1367982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2DADBCD3-9CAC-4477-8F27-5DC8D6029FCC}"/>
              </a:ext>
            </a:extLst>
          </p:cNvPr>
          <p:cNvGrpSpPr/>
          <p:nvPr/>
        </p:nvGrpSpPr>
        <p:grpSpPr>
          <a:xfrm>
            <a:off x="6197160" y="2109409"/>
            <a:ext cx="5136541" cy="1693995"/>
            <a:chOff x="6197160" y="2109409"/>
            <a:chExt cx="5136541" cy="1693995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84F6F3D5-EB9F-46C9-B9AD-19AA3D798E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822270" y="2366564"/>
              <a:ext cx="723355" cy="615121"/>
              <a:chOff x="2216" y="2662"/>
              <a:chExt cx="1080" cy="1079"/>
            </a:xfrm>
            <a:solidFill>
              <a:sysClr val="windowText" lastClr="000000"/>
            </a:solidFill>
          </p:grpSpPr>
          <p:sp>
            <p:nvSpPr>
              <p:cNvPr id="11" name="AutoShape 59">
                <a:extLst>
                  <a:ext uri="{FF2B5EF4-FFF2-40B4-BE49-F238E27FC236}">
                    <a16:creationId xmlns:a16="http://schemas.microsoft.com/office/drawing/2014/main" id="{40EE65AC-1F9B-42A8-A670-FA97FA7F60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16" y="2662"/>
                <a:ext cx="1080" cy="1079"/>
              </a:xfrm>
              <a:prstGeom prst="flowChartDelay">
                <a:avLst/>
              </a:prstGeom>
              <a:grpFill/>
              <a:ln w="15875">
                <a:solidFill>
                  <a:sysClr val="window" lastClr="FFFFFF"/>
                </a:solidFill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/>
                  <a:sym typeface="Arial"/>
                </a:endParaRPr>
              </a:p>
            </p:txBody>
          </p:sp>
          <p:sp>
            <p:nvSpPr>
              <p:cNvPr id="14" name="AutoShape 154">
                <a:extLst>
                  <a:ext uri="{FF2B5EF4-FFF2-40B4-BE49-F238E27FC236}">
                    <a16:creationId xmlns:a16="http://schemas.microsoft.com/office/drawing/2014/main" id="{13659DDF-1F93-4A0C-9E7E-34959DDF50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20" y="2882"/>
                <a:ext cx="14" cy="14"/>
              </a:xfrm>
              <a:prstGeom prst="flowChartConnector">
                <a:avLst/>
              </a:prstGeom>
              <a:grpFill/>
              <a:ln w="15875">
                <a:solidFill>
                  <a:sysClr val="window" lastClr="FFFFFF"/>
                </a:solidFill>
                <a:round/>
                <a:headEnd/>
                <a:tailEnd/>
              </a:ln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/>
                  <a:sym typeface="Arial"/>
                </a:endParaRPr>
              </a:p>
            </p:txBody>
          </p:sp>
          <p:sp>
            <p:nvSpPr>
              <p:cNvPr id="15" name="AutoShape 155">
                <a:extLst>
                  <a:ext uri="{FF2B5EF4-FFF2-40B4-BE49-F238E27FC236}">
                    <a16:creationId xmlns:a16="http://schemas.microsoft.com/office/drawing/2014/main" id="{A85332AB-9893-4DD1-9586-8480C6C019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20" y="3462"/>
                <a:ext cx="14" cy="14"/>
              </a:xfrm>
              <a:prstGeom prst="flowChartConnector">
                <a:avLst/>
              </a:prstGeom>
              <a:grpFill/>
              <a:ln w="15875">
                <a:solidFill>
                  <a:sysClr val="window" lastClr="FFFFFF"/>
                </a:solidFill>
                <a:round/>
                <a:headEnd/>
                <a:tailEnd/>
              </a:ln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/>
                  <a:sym typeface="Arial"/>
                </a:endParaRPr>
              </a:p>
            </p:txBody>
          </p: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C826A2C-A02A-41F0-B2F7-064C8EDDA327}"/>
                </a:ext>
              </a:extLst>
            </p:cNvPr>
            <p:cNvSpPr txBox="1"/>
            <p:nvPr/>
          </p:nvSpPr>
          <p:spPr>
            <a:xfrm>
              <a:off x="11036825" y="2497961"/>
              <a:ext cx="2968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/>
                  <a:sym typeface="Arial"/>
                </a:rPr>
                <a:t>Y</a:t>
              </a: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0B346E5-7FB6-4339-9899-D99BB0C46736}"/>
                </a:ext>
              </a:extLst>
            </p:cNvPr>
            <p:cNvCxnSpPr/>
            <p:nvPr/>
          </p:nvCxnSpPr>
          <p:spPr>
            <a:xfrm>
              <a:off x="9333424" y="2838957"/>
              <a:ext cx="476250" cy="1"/>
            </a:xfrm>
            <a:prstGeom prst="lin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2CCDCF9-B501-4916-A364-DBB30B5EA836}"/>
                </a:ext>
              </a:extLst>
            </p:cNvPr>
            <p:cNvCxnSpPr/>
            <p:nvPr/>
          </p:nvCxnSpPr>
          <p:spPr>
            <a:xfrm>
              <a:off x="10541525" y="2669411"/>
              <a:ext cx="476250" cy="1"/>
            </a:xfrm>
            <a:prstGeom prst="lin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5AF86FB-D536-4E67-8AED-934C713AA49A}"/>
                </a:ext>
              </a:extLst>
            </p:cNvPr>
            <p:cNvSpPr txBox="1"/>
            <p:nvPr/>
          </p:nvSpPr>
          <p:spPr>
            <a:xfrm>
              <a:off x="8883614" y="3049229"/>
              <a:ext cx="3097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/>
                  <a:sym typeface="Arial"/>
                </a:rPr>
                <a:t>E</a:t>
              </a:r>
            </a:p>
          </p:txBody>
        </p:sp>
        <p:sp>
          <p:nvSpPr>
            <p:cNvPr id="20" name="Pentagon 13">
              <a:extLst>
                <a:ext uri="{FF2B5EF4-FFF2-40B4-BE49-F238E27FC236}">
                  <a16:creationId xmlns:a16="http://schemas.microsoft.com/office/drawing/2014/main" id="{3C62F14C-70B0-4FC1-AD6D-BD0ECAB26010}"/>
                </a:ext>
              </a:extLst>
            </p:cNvPr>
            <p:cNvSpPr/>
            <p:nvPr/>
          </p:nvSpPr>
          <p:spPr>
            <a:xfrm>
              <a:off x="7698194" y="3138138"/>
              <a:ext cx="676275" cy="600075"/>
            </a:xfrm>
            <a:custGeom>
              <a:avLst/>
              <a:gdLst>
                <a:gd name="connsiteX0" fmla="*/ 0 w 673608"/>
                <a:gd name="connsiteY0" fmla="*/ 0 h 484632"/>
                <a:gd name="connsiteX1" fmla="*/ 431292 w 673608"/>
                <a:gd name="connsiteY1" fmla="*/ 0 h 484632"/>
                <a:gd name="connsiteX2" fmla="*/ 673608 w 673608"/>
                <a:gd name="connsiteY2" fmla="*/ 242316 h 484632"/>
                <a:gd name="connsiteX3" fmla="*/ 431292 w 673608"/>
                <a:gd name="connsiteY3" fmla="*/ 484632 h 484632"/>
                <a:gd name="connsiteX4" fmla="*/ 0 w 673608"/>
                <a:gd name="connsiteY4" fmla="*/ 484632 h 484632"/>
                <a:gd name="connsiteX5" fmla="*/ 0 w 673608"/>
                <a:gd name="connsiteY5" fmla="*/ 0 h 484632"/>
                <a:gd name="connsiteX0" fmla="*/ 0 w 673608"/>
                <a:gd name="connsiteY0" fmla="*/ 0 h 484632"/>
                <a:gd name="connsiteX1" fmla="*/ 431292 w 673608"/>
                <a:gd name="connsiteY1" fmla="*/ 0 h 484632"/>
                <a:gd name="connsiteX2" fmla="*/ 673608 w 673608"/>
                <a:gd name="connsiteY2" fmla="*/ 242316 h 484632"/>
                <a:gd name="connsiteX3" fmla="*/ 431292 w 673608"/>
                <a:gd name="connsiteY3" fmla="*/ 484632 h 484632"/>
                <a:gd name="connsiteX4" fmla="*/ 0 w 673608"/>
                <a:gd name="connsiteY4" fmla="*/ 484632 h 484632"/>
                <a:gd name="connsiteX5" fmla="*/ 0 w 673608"/>
                <a:gd name="connsiteY5" fmla="*/ 0 h 484632"/>
                <a:gd name="connsiteX0" fmla="*/ 0 w 673608"/>
                <a:gd name="connsiteY0" fmla="*/ 0 h 484632"/>
                <a:gd name="connsiteX1" fmla="*/ 431292 w 673608"/>
                <a:gd name="connsiteY1" fmla="*/ 0 h 484632"/>
                <a:gd name="connsiteX2" fmla="*/ 673608 w 673608"/>
                <a:gd name="connsiteY2" fmla="*/ 242316 h 484632"/>
                <a:gd name="connsiteX3" fmla="*/ 431292 w 673608"/>
                <a:gd name="connsiteY3" fmla="*/ 484632 h 484632"/>
                <a:gd name="connsiteX4" fmla="*/ 0 w 673608"/>
                <a:gd name="connsiteY4" fmla="*/ 484632 h 484632"/>
                <a:gd name="connsiteX5" fmla="*/ 0 w 673608"/>
                <a:gd name="connsiteY5" fmla="*/ 0 h 484632"/>
                <a:gd name="connsiteX0" fmla="*/ 0 w 673608"/>
                <a:gd name="connsiteY0" fmla="*/ 0 h 484632"/>
                <a:gd name="connsiteX1" fmla="*/ 431292 w 673608"/>
                <a:gd name="connsiteY1" fmla="*/ 0 h 484632"/>
                <a:gd name="connsiteX2" fmla="*/ 673608 w 673608"/>
                <a:gd name="connsiteY2" fmla="*/ 242316 h 484632"/>
                <a:gd name="connsiteX3" fmla="*/ 431292 w 673608"/>
                <a:gd name="connsiteY3" fmla="*/ 484632 h 484632"/>
                <a:gd name="connsiteX4" fmla="*/ 0 w 673608"/>
                <a:gd name="connsiteY4" fmla="*/ 484632 h 484632"/>
                <a:gd name="connsiteX5" fmla="*/ 0 w 673608"/>
                <a:gd name="connsiteY5" fmla="*/ 0 h 484632"/>
                <a:gd name="connsiteX0" fmla="*/ 0 w 673608"/>
                <a:gd name="connsiteY0" fmla="*/ 0 h 484632"/>
                <a:gd name="connsiteX1" fmla="*/ 431292 w 673608"/>
                <a:gd name="connsiteY1" fmla="*/ 0 h 484632"/>
                <a:gd name="connsiteX2" fmla="*/ 673608 w 673608"/>
                <a:gd name="connsiteY2" fmla="*/ 242316 h 484632"/>
                <a:gd name="connsiteX3" fmla="*/ 431292 w 673608"/>
                <a:gd name="connsiteY3" fmla="*/ 484632 h 484632"/>
                <a:gd name="connsiteX4" fmla="*/ 0 w 673608"/>
                <a:gd name="connsiteY4" fmla="*/ 484632 h 484632"/>
                <a:gd name="connsiteX5" fmla="*/ 0 w 673608"/>
                <a:gd name="connsiteY5" fmla="*/ 0 h 484632"/>
                <a:gd name="connsiteX0" fmla="*/ 0 w 673608"/>
                <a:gd name="connsiteY0" fmla="*/ 0 h 484632"/>
                <a:gd name="connsiteX1" fmla="*/ 431292 w 673608"/>
                <a:gd name="connsiteY1" fmla="*/ 0 h 484632"/>
                <a:gd name="connsiteX2" fmla="*/ 673608 w 673608"/>
                <a:gd name="connsiteY2" fmla="*/ 242316 h 484632"/>
                <a:gd name="connsiteX3" fmla="*/ 431292 w 673608"/>
                <a:gd name="connsiteY3" fmla="*/ 484632 h 484632"/>
                <a:gd name="connsiteX4" fmla="*/ 0 w 673608"/>
                <a:gd name="connsiteY4" fmla="*/ 484632 h 484632"/>
                <a:gd name="connsiteX5" fmla="*/ 0 w 673608"/>
                <a:gd name="connsiteY5" fmla="*/ 0 h 484632"/>
                <a:gd name="connsiteX0" fmla="*/ 0 w 673608"/>
                <a:gd name="connsiteY0" fmla="*/ 0 h 484632"/>
                <a:gd name="connsiteX1" fmla="*/ 431292 w 673608"/>
                <a:gd name="connsiteY1" fmla="*/ 0 h 484632"/>
                <a:gd name="connsiteX2" fmla="*/ 673608 w 673608"/>
                <a:gd name="connsiteY2" fmla="*/ 242316 h 484632"/>
                <a:gd name="connsiteX3" fmla="*/ 431292 w 673608"/>
                <a:gd name="connsiteY3" fmla="*/ 484632 h 484632"/>
                <a:gd name="connsiteX4" fmla="*/ 0 w 673608"/>
                <a:gd name="connsiteY4" fmla="*/ 484632 h 484632"/>
                <a:gd name="connsiteX5" fmla="*/ 0 w 673608"/>
                <a:gd name="connsiteY5" fmla="*/ 0 h 484632"/>
                <a:gd name="connsiteX0" fmla="*/ 0 w 673608"/>
                <a:gd name="connsiteY0" fmla="*/ 0 h 484632"/>
                <a:gd name="connsiteX1" fmla="*/ 431292 w 673608"/>
                <a:gd name="connsiteY1" fmla="*/ 0 h 484632"/>
                <a:gd name="connsiteX2" fmla="*/ 673608 w 673608"/>
                <a:gd name="connsiteY2" fmla="*/ 242316 h 484632"/>
                <a:gd name="connsiteX3" fmla="*/ 431292 w 673608"/>
                <a:gd name="connsiteY3" fmla="*/ 484632 h 484632"/>
                <a:gd name="connsiteX4" fmla="*/ 0 w 673608"/>
                <a:gd name="connsiteY4" fmla="*/ 484632 h 484632"/>
                <a:gd name="connsiteX5" fmla="*/ 0 w 673608"/>
                <a:gd name="connsiteY5" fmla="*/ 0 h 484632"/>
                <a:gd name="connsiteX0" fmla="*/ 0 w 673608"/>
                <a:gd name="connsiteY0" fmla="*/ 0 h 484632"/>
                <a:gd name="connsiteX1" fmla="*/ 431292 w 673608"/>
                <a:gd name="connsiteY1" fmla="*/ 0 h 484632"/>
                <a:gd name="connsiteX2" fmla="*/ 673608 w 673608"/>
                <a:gd name="connsiteY2" fmla="*/ 242316 h 484632"/>
                <a:gd name="connsiteX3" fmla="*/ 431292 w 673608"/>
                <a:gd name="connsiteY3" fmla="*/ 484632 h 484632"/>
                <a:gd name="connsiteX4" fmla="*/ 0 w 673608"/>
                <a:gd name="connsiteY4" fmla="*/ 484632 h 484632"/>
                <a:gd name="connsiteX5" fmla="*/ 0 w 673608"/>
                <a:gd name="connsiteY5" fmla="*/ 0 h 484632"/>
                <a:gd name="connsiteX0" fmla="*/ 0 w 673608"/>
                <a:gd name="connsiteY0" fmla="*/ 0 h 484632"/>
                <a:gd name="connsiteX1" fmla="*/ 362086 w 673608"/>
                <a:gd name="connsiteY1" fmla="*/ 0 h 484632"/>
                <a:gd name="connsiteX2" fmla="*/ 673608 w 673608"/>
                <a:gd name="connsiteY2" fmla="*/ 242316 h 484632"/>
                <a:gd name="connsiteX3" fmla="*/ 431292 w 673608"/>
                <a:gd name="connsiteY3" fmla="*/ 484632 h 484632"/>
                <a:gd name="connsiteX4" fmla="*/ 0 w 673608"/>
                <a:gd name="connsiteY4" fmla="*/ 484632 h 484632"/>
                <a:gd name="connsiteX5" fmla="*/ 0 w 673608"/>
                <a:gd name="connsiteY5" fmla="*/ 0 h 484632"/>
                <a:gd name="connsiteX0" fmla="*/ 0 w 673608"/>
                <a:gd name="connsiteY0" fmla="*/ 0 h 484632"/>
                <a:gd name="connsiteX1" fmla="*/ 362086 w 673608"/>
                <a:gd name="connsiteY1" fmla="*/ 0 h 484632"/>
                <a:gd name="connsiteX2" fmla="*/ 673608 w 673608"/>
                <a:gd name="connsiteY2" fmla="*/ 242316 h 484632"/>
                <a:gd name="connsiteX3" fmla="*/ 362086 w 673608"/>
                <a:gd name="connsiteY3" fmla="*/ 484632 h 484632"/>
                <a:gd name="connsiteX4" fmla="*/ 0 w 673608"/>
                <a:gd name="connsiteY4" fmla="*/ 484632 h 484632"/>
                <a:gd name="connsiteX5" fmla="*/ 0 w 673608"/>
                <a:gd name="connsiteY5" fmla="*/ 0 h 484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3608" h="484632">
                  <a:moveTo>
                    <a:pt x="0" y="0"/>
                  </a:moveTo>
                  <a:lnTo>
                    <a:pt x="362086" y="0"/>
                  </a:lnTo>
                  <a:cubicBezTo>
                    <a:pt x="538108" y="27432"/>
                    <a:pt x="632841" y="121539"/>
                    <a:pt x="673608" y="242316"/>
                  </a:cubicBezTo>
                  <a:cubicBezTo>
                    <a:pt x="634746" y="363093"/>
                    <a:pt x="534298" y="470535"/>
                    <a:pt x="362086" y="484632"/>
                  </a:cubicBezTo>
                  <a:lnTo>
                    <a:pt x="0" y="484632"/>
                  </a:lnTo>
                  <a:cubicBezTo>
                    <a:pt x="104775" y="332613"/>
                    <a:pt x="118110" y="152019"/>
                    <a:pt x="0" y="0"/>
                  </a:cubicBezTo>
                  <a:close/>
                </a:path>
              </a:pathLst>
            </a:custGeom>
            <a:solidFill>
              <a:sysClr val="windowText" lastClr="000000"/>
            </a:solidFill>
            <a:ln w="15875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  <a:sym typeface="Arial"/>
              </a:endParaRP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0AB1F81B-0B6F-4010-970D-F1FCFFAE368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131808" y="2198153"/>
              <a:ext cx="606349" cy="565523"/>
              <a:chOff x="7470" y="2802"/>
              <a:chExt cx="1070" cy="900"/>
            </a:xfrm>
            <a:solidFill>
              <a:sysClr val="windowText" lastClr="000000"/>
            </a:solidFill>
          </p:grpSpPr>
          <p:sp>
            <p:nvSpPr>
              <p:cNvPr id="22" name="AutoShape 70">
                <a:extLst>
                  <a:ext uri="{FF2B5EF4-FFF2-40B4-BE49-F238E27FC236}">
                    <a16:creationId xmlns:a16="http://schemas.microsoft.com/office/drawing/2014/main" id="{0930F44C-C5E0-47B5-BC21-CBE4D0B189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>
                <a:off x="7470" y="2802"/>
                <a:ext cx="900" cy="900"/>
              </a:xfrm>
              <a:prstGeom prst="flowChartMerge">
                <a:avLst/>
              </a:prstGeom>
              <a:grpFill/>
              <a:ln w="15875">
                <a:solidFill>
                  <a:sysClr val="window" lastClr="FFFFFF"/>
                </a:solidFill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/>
                  <a:sym typeface="Arial"/>
                </a:endParaRPr>
              </a:p>
            </p:txBody>
          </p:sp>
          <p:sp>
            <p:nvSpPr>
              <p:cNvPr id="23" name="AutoShape 71">
                <a:extLst>
                  <a:ext uri="{FF2B5EF4-FFF2-40B4-BE49-F238E27FC236}">
                    <a16:creationId xmlns:a16="http://schemas.microsoft.com/office/drawing/2014/main" id="{EBC61093-6597-488E-9130-28A8E57F37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60" y="3162"/>
                <a:ext cx="180" cy="180"/>
              </a:xfrm>
              <a:prstGeom prst="flowChartConnector">
                <a:avLst/>
              </a:prstGeom>
              <a:grpFill/>
              <a:ln w="15875">
                <a:solidFill>
                  <a:sysClr val="window" lastClr="FFFFFF"/>
                </a:solidFill>
                <a:round/>
                <a:headEnd/>
                <a:tailEnd/>
              </a:ln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/>
                  <a:sym typeface="Arial"/>
                </a:endParaRPr>
              </a:p>
            </p:txBody>
          </p: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A450D88-79B4-45F5-8A16-4E63E8EF71D8}"/>
                </a:ext>
              </a:extLst>
            </p:cNvPr>
            <p:cNvSpPr txBox="1"/>
            <p:nvPr/>
          </p:nvSpPr>
          <p:spPr>
            <a:xfrm>
              <a:off x="6202770" y="2309464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/>
                  <a:sym typeface="Arial"/>
                </a:rPr>
                <a:t>C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32E046A-2B10-494B-A442-B28273D98A5D}"/>
                </a:ext>
              </a:extLst>
            </p:cNvPr>
            <p:cNvSpPr txBox="1"/>
            <p:nvPr/>
          </p:nvSpPr>
          <p:spPr>
            <a:xfrm>
              <a:off x="6202845" y="3061879"/>
              <a:ext cx="3337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/>
                  <a:sym typeface="Arial"/>
                </a:rPr>
                <a:t>A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886B131-5B2D-4FBD-ACD3-E65640B5E7F1}"/>
                </a:ext>
              </a:extLst>
            </p:cNvPr>
            <p:cNvSpPr txBox="1"/>
            <p:nvPr/>
          </p:nvSpPr>
          <p:spPr>
            <a:xfrm>
              <a:off x="6197160" y="3403294"/>
              <a:ext cx="32412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/>
                  <a:sym typeface="Arial"/>
                </a:rPr>
                <a:t>B</a:t>
              </a:r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35F65C9-A00F-47DA-8EA4-9849A6F20767}"/>
                </a:ext>
              </a:extLst>
            </p:cNvPr>
            <p:cNvCxnSpPr/>
            <p:nvPr/>
          </p:nvCxnSpPr>
          <p:spPr>
            <a:xfrm>
              <a:off x="7750753" y="2478759"/>
              <a:ext cx="2057400" cy="9524"/>
            </a:xfrm>
            <a:prstGeom prst="lin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51896618-16A0-4E93-80E6-BAC2E05264C9}"/>
                </a:ext>
              </a:extLst>
            </p:cNvPr>
            <p:cNvCxnSpPr/>
            <p:nvPr/>
          </p:nvCxnSpPr>
          <p:spPr>
            <a:xfrm>
              <a:off x="6469470" y="2480915"/>
              <a:ext cx="679526" cy="12512"/>
            </a:xfrm>
            <a:prstGeom prst="lin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EFFBE3A8-82C1-4C43-8DA5-7AFA97AF9E14}"/>
                </a:ext>
              </a:extLst>
            </p:cNvPr>
            <p:cNvCxnSpPr/>
            <p:nvPr/>
          </p:nvCxnSpPr>
          <p:spPr>
            <a:xfrm>
              <a:off x="6459945" y="3261965"/>
              <a:ext cx="1304925" cy="19049"/>
            </a:xfrm>
            <a:prstGeom prst="lin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60A9064B-05E6-4FDF-A9BB-99F0C8996ECE}"/>
                </a:ext>
              </a:extLst>
            </p:cNvPr>
            <p:cNvCxnSpPr/>
            <p:nvPr/>
          </p:nvCxnSpPr>
          <p:spPr>
            <a:xfrm>
              <a:off x="6459945" y="3595340"/>
              <a:ext cx="1304925" cy="19049"/>
            </a:xfrm>
            <a:prstGeom prst="lin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80839FF-3E90-4784-9225-D6C551EB0573}"/>
                </a:ext>
              </a:extLst>
            </p:cNvPr>
            <p:cNvCxnSpPr/>
            <p:nvPr/>
          </p:nvCxnSpPr>
          <p:spPr>
            <a:xfrm>
              <a:off x="8355420" y="3442940"/>
              <a:ext cx="971550" cy="19049"/>
            </a:xfrm>
            <a:prstGeom prst="lin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1B8C0F00-C6C6-44E4-B4B3-FC7ABA49BBB0}"/>
                </a:ext>
              </a:extLst>
            </p:cNvPr>
            <p:cNvCxnSpPr/>
            <p:nvPr/>
          </p:nvCxnSpPr>
          <p:spPr>
            <a:xfrm flipV="1">
              <a:off x="9329649" y="2832011"/>
              <a:ext cx="1" cy="629978"/>
            </a:xfrm>
            <a:prstGeom prst="lin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A8781C7-BB2E-460A-8D92-A529EC0C0916}"/>
                </a:ext>
              </a:extLst>
            </p:cNvPr>
            <p:cNvSpPr txBox="1"/>
            <p:nvPr/>
          </p:nvSpPr>
          <p:spPr>
            <a:xfrm>
              <a:off x="8867584" y="2109409"/>
              <a:ext cx="34176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/>
                  <a:sym typeface="Arial"/>
                </a:rPr>
                <a:t>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235510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Google Shape;91;p13"/>
          <p:cNvGrpSpPr/>
          <p:nvPr/>
        </p:nvGrpSpPr>
        <p:grpSpPr>
          <a:xfrm>
            <a:off x="7891397" y="6159817"/>
            <a:ext cx="4300603" cy="650309"/>
            <a:chOff x="7891397" y="6159817"/>
            <a:chExt cx="4300603" cy="650309"/>
          </a:xfrm>
        </p:grpSpPr>
        <p:pic>
          <p:nvPicPr>
            <p:cNvPr id="92" name="Google Shape;92;p1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9273540" y="6159817"/>
              <a:ext cx="2918460" cy="65030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3" name="Google Shape;93;p13"/>
            <p:cNvSpPr/>
            <p:nvPr/>
          </p:nvSpPr>
          <p:spPr>
            <a:xfrm>
              <a:off x="7891397" y="6315694"/>
              <a:ext cx="4300603" cy="338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D8D8D8"/>
                  </a:solidFill>
                  <a:effectLst/>
                  <a:uLnTx/>
                  <a:uFillTx/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Copyright © 2019 University of Colorado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3" name="Title 11">
            <a:extLst>
              <a:ext uri="{FF2B5EF4-FFF2-40B4-BE49-F238E27FC236}">
                <a16:creationId xmlns:a16="http://schemas.microsoft.com/office/drawing/2014/main" id="{20BCD2EF-D77D-4221-96C6-AC7E9505193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8270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  <a:sym typeface="Arial"/>
              </a:rPr>
              <a:t>Introduction to VHDL</a:t>
            </a:r>
          </a:p>
        </p:txBody>
      </p:sp>
      <p:sp>
        <p:nvSpPr>
          <p:cNvPr id="9" name="Vertical Text Placeholder 12">
            <a:extLst>
              <a:ext uri="{FF2B5EF4-FFF2-40B4-BE49-F238E27FC236}">
                <a16:creationId xmlns:a16="http://schemas.microsoft.com/office/drawing/2014/main" id="{54532D33-2113-4819-AE85-51181E468A98}"/>
              </a:ext>
            </a:extLst>
          </p:cNvPr>
          <p:cNvSpPr txBox="1">
            <a:spLocks/>
          </p:cNvSpPr>
          <p:nvPr/>
        </p:nvSpPr>
        <p:spPr>
          <a:xfrm>
            <a:off x="6096000" y="499611"/>
            <a:ext cx="5062538" cy="5375096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Courier New" charset="0"/>
                <a:ea typeface="Courier New" charset="0"/>
                <a:cs typeface="Courier New" charset="0"/>
                <a:sym typeface="Arial"/>
              </a:rPr>
              <a:t>-- (VHDL comment) </a:t>
            </a: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Courier New" charset="0"/>
                <a:ea typeface="Courier New" charset="0"/>
                <a:cs typeface="Courier New" charset="0"/>
                <a:sym typeface="Arial"/>
              </a:rPr>
              <a:t>-- Import </a:t>
            </a:r>
            <a:r>
              <a:rPr kumimoji="0" lang="en-US" alt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Courier New" charset="0"/>
                <a:ea typeface="Courier New" charset="0"/>
                <a:cs typeface="Courier New" charset="0"/>
                <a:sym typeface="Arial"/>
              </a:rPr>
              <a:t>std_logic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Courier New" charset="0"/>
                <a:ea typeface="Courier New" charset="0"/>
                <a:cs typeface="Courier New" charset="0"/>
                <a:sym typeface="Arial"/>
              </a:rPr>
              <a:t> library  </a:t>
            </a: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ourier New" charset="0"/>
                <a:ea typeface="Courier New" charset="0"/>
                <a:cs typeface="Courier New" charset="0"/>
                <a:sym typeface="Arial"/>
              </a:rPr>
              <a:t>library IEEE; </a:t>
            </a: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ourier New" charset="0"/>
                <a:ea typeface="Courier New" charset="0"/>
                <a:cs typeface="Courier New" charset="0"/>
                <a:sym typeface="Arial"/>
              </a:rPr>
              <a:t>use IEEE.std_logic_1164.all; </a:t>
            </a: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92D050"/>
              </a:solidFill>
              <a:effectLst/>
              <a:uLnTx/>
              <a:uFillTx/>
              <a:latin typeface="Courier New" charset="0"/>
              <a:ea typeface="Courier New" charset="0"/>
              <a:cs typeface="Courier New" charset="0"/>
              <a:sym typeface="Arial"/>
            </a:endParaRP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Courier New" charset="0"/>
                <a:ea typeface="Courier New" charset="0"/>
                <a:cs typeface="Courier New" charset="0"/>
                <a:sym typeface="Arial"/>
              </a:rPr>
              <a:t>-- Entity</a:t>
            </a: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charset="0"/>
                <a:ea typeface="Courier New" charset="0"/>
                <a:cs typeface="Courier New" charset="0"/>
                <a:sym typeface="Arial"/>
              </a:rPr>
              <a:t>entity </a:t>
            </a:r>
            <a:r>
              <a:rPr kumimoji="0" lang="en-US" alt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charset="0"/>
                <a:ea typeface="Courier New" charset="0"/>
                <a:cs typeface="Courier New" charset="0"/>
                <a:sym typeface="Arial"/>
              </a:rPr>
              <a:t>BasicLogic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charset="0"/>
                <a:ea typeface="Courier New" charset="0"/>
                <a:cs typeface="Courier New" charset="0"/>
                <a:sym typeface="Arial"/>
              </a:rPr>
              <a:t> is	</a:t>
            </a: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charset="0"/>
                <a:ea typeface="Courier New" charset="0"/>
                <a:cs typeface="Courier New" charset="0"/>
                <a:sym typeface="Arial"/>
              </a:rPr>
              <a:t>  port ( 			</a:t>
            </a: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charset="0"/>
                <a:ea typeface="Courier New" charset="0"/>
                <a:cs typeface="Courier New" charset="0"/>
                <a:sym typeface="Arial"/>
              </a:rPr>
              <a:t>    A : in </a:t>
            </a:r>
            <a:r>
              <a:rPr kumimoji="0" lang="en-US" alt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charset="0"/>
                <a:ea typeface="Courier New" charset="0"/>
                <a:cs typeface="Courier New" charset="0"/>
                <a:sym typeface="Arial"/>
              </a:rPr>
              <a:t>std_logic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charset="0"/>
                <a:ea typeface="Courier New" charset="0"/>
                <a:cs typeface="Courier New" charset="0"/>
                <a:sym typeface="Arial"/>
              </a:rPr>
              <a:t>;		</a:t>
            </a: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charset="0"/>
                <a:ea typeface="Courier New" charset="0"/>
                <a:cs typeface="Courier New" charset="0"/>
                <a:sym typeface="Arial"/>
              </a:rPr>
              <a:t>    B : in </a:t>
            </a:r>
            <a:r>
              <a:rPr kumimoji="0" lang="en-US" alt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charset="0"/>
                <a:ea typeface="Courier New" charset="0"/>
                <a:cs typeface="Courier New" charset="0"/>
                <a:sym typeface="Arial"/>
              </a:rPr>
              <a:t>std_logic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charset="0"/>
                <a:ea typeface="Courier New" charset="0"/>
                <a:cs typeface="Courier New" charset="0"/>
                <a:sym typeface="Arial"/>
              </a:rPr>
              <a:t>;		</a:t>
            </a: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charset="0"/>
                <a:ea typeface="Courier New" charset="0"/>
                <a:cs typeface="Courier New" charset="0"/>
                <a:sym typeface="Arial"/>
              </a:rPr>
              <a:t>    C : in </a:t>
            </a:r>
            <a:r>
              <a:rPr kumimoji="0" lang="en-US" alt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charset="0"/>
                <a:ea typeface="Courier New" charset="0"/>
                <a:cs typeface="Courier New" charset="0"/>
                <a:sym typeface="Arial"/>
              </a:rPr>
              <a:t>std_logic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charset="0"/>
                <a:ea typeface="Courier New" charset="0"/>
                <a:cs typeface="Courier New" charset="0"/>
                <a:sym typeface="Arial"/>
              </a:rPr>
              <a:t>;		</a:t>
            </a: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charset="0"/>
                <a:ea typeface="Courier New" charset="0"/>
                <a:cs typeface="Courier New" charset="0"/>
                <a:sym typeface="Arial"/>
              </a:rPr>
              <a:t>    Y : out </a:t>
            </a:r>
            <a:r>
              <a:rPr kumimoji="0" lang="en-US" alt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charset="0"/>
                <a:ea typeface="Courier New" charset="0"/>
                <a:cs typeface="Courier New" charset="0"/>
                <a:sym typeface="Arial"/>
              </a:rPr>
              <a:t>std_logic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charset="0"/>
                <a:ea typeface="Courier New" charset="0"/>
                <a:cs typeface="Courier New" charset="0"/>
                <a:sym typeface="Arial"/>
              </a:rPr>
              <a:t>);</a:t>
            </a: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charset="0"/>
                <a:ea typeface="Courier New" charset="0"/>
                <a:cs typeface="Courier New" charset="0"/>
                <a:sym typeface="Arial"/>
              </a:rPr>
              <a:t>end entity </a:t>
            </a:r>
            <a:r>
              <a:rPr kumimoji="0" lang="en-US" alt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charset="0"/>
                <a:ea typeface="Courier New" charset="0"/>
                <a:cs typeface="Courier New" charset="0"/>
                <a:sym typeface="Arial"/>
              </a:rPr>
              <a:t>BasicLogic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charset="0"/>
                <a:ea typeface="Courier New" charset="0"/>
                <a:cs typeface="Courier New" charset="0"/>
                <a:sym typeface="Arial"/>
              </a:rPr>
              <a:t>;</a:t>
            </a: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92D050"/>
              </a:solidFill>
              <a:effectLst/>
              <a:uLnTx/>
              <a:uFillTx/>
              <a:latin typeface="Courier New" charset="0"/>
              <a:ea typeface="Courier New" charset="0"/>
              <a:cs typeface="Courier New" charset="0"/>
              <a:sym typeface="Arial"/>
            </a:endParaRP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Courier New" charset="0"/>
                <a:ea typeface="Courier New" charset="0"/>
                <a:cs typeface="Courier New" charset="0"/>
                <a:sym typeface="Arial"/>
              </a:rPr>
              <a:t>-- Architecture</a:t>
            </a: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urier New" charset="0"/>
              <a:ea typeface="Courier New" charset="0"/>
              <a:cs typeface="Courier New" charset="0"/>
              <a:sym typeface="Arial"/>
            </a:endParaRP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charset="0"/>
                <a:ea typeface="Courier New" charset="0"/>
                <a:cs typeface="Courier New" charset="0"/>
                <a:sym typeface="Arial"/>
              </a:rPr>
              <a:t>architecture RTL of </a:t>
            </a:r>
            <a:r>
              <a:rPr kumimoji="0" lang="en-US" alt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charset="0"/>
                <a:ea typeface="Courier New" charset="0"/>
                <a:cs typeface="Courier New" charset="0"/>
                <a:sym typeface="Arial"/>
              </a:rPr>
              <a:t>BasicLogic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charset="0"/>
                <a:ea typeface="Courier New" charset="0"/>
                <a:cs typeface="Courier New" charset="0"/>
                <a:sym typeface="Arial"/>
              </a:rPr>
              <a:t> is</a:t>
            </a: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charset="0"/>
                <a:ea typeface="Courier New" charset="0"/>
                <a:cs typeface="Courier New" charset="0"/>
                <a:sym typeface="Arial"/>
              </a:rPr>
              <a:t>  Signal D, E : </a:t>
            </a:r>
            <a:r>
              <a:rPr kumimoji="0" lang="en-US" alt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charset="0"/>
                <a:ea typeface="Courier New" charset="0"/>
                <a:cs typeface="Courier New" charset="0"/>
                <a:sym typeface="Arial"/>
              </a:rPr>
              <a:t>std_logic;begin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charset="0"/>
                <a:ea typeface="Courier New" charset="0"/>
                <a:cs typeface="Courier New" charset="0"/>
                <a:sym typeface="Arial"/>
              </a:rPr>
              <a:t>	</a:t>
            </a: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charset="0"/>
                <a:ea typeface="Courier New" charset="0"/>
                <a:cs typeface="Courier New" charset="0"/>
                <a:sym typeface="Arial"/>
              </a:rPr>
              <a:t>    D &lt;= NOT C;	</a:t>
            </a: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charset="0"/>
                <a:ea typeface="Courier New" charset="0"/>
                <a:cs typeface="Courier New" charset="0"/>
                <a:sym typeface="Arial"/>
              </a:rPr>
              <a:t>    E &lt;= A OR B;	</a:t>
            </a: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charset="0"/>
                <a:ea typeface="Courier New" charset="0"/>
                <a:cs typeface="Courier New" charset="0"/>
                <a:sym typeface="Arial"/>
              </a:rPr>
              <a:t>    Y &lt;= D AND E;</a:t>
            </a: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charset="0"/>
                <a:ea typeface="Courier New" charset="0"/>
                <a:cs typeface="Courier New" charset="0"/>
                <a:sym typeface="Arial"/>
              </a:rPr>
              <a:t>end architecture RTL;</a:t>
            </a:r>
          </a:p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Courier New" charset="0"/>
              <a:ea typeface="Courier New" charset="0"/>
              <a:cs typeface="Courier New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741170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Google Shape;91;p13"/>
          <p:cNvGrpSpPr/>
          <p:nvPr/>
        </p:nvGrpSpPr>
        <p:grpSpPr>
          <a:xfrm>
            <a:off x="7891397" y="6159817"/>
            <a:ext cx="4300603" cy="650309"/>
            <a:chOff x="7891397" y="6159817"/>
            <a:chExt cx="4300603" cy="650309"/>
          </a:xfrm>
        </p:grpSpPr>
        <p:pic>
          <p:nvPicPr>
            <p:cNvPr id="92" name="Google Shape;92;p1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9273540" y="6159817"/>
              <a:ext cx="2918460" cy="65030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3" name="Google Shape;93;p13"/>
            <p:cNvSpPr/>
            <p:nvPr/>
          </p:nvSpPr>
          <p:spPr>
            <a:xfrm>
              <a:off x="7891397" y="6315694"/>
              <a:ext cx="4300603" cy="338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D8D8D8"/>
                  </a:solidFill>
                  <a:effectLst/>
                  <a:uLnTx/>
                  <a:uFillTx/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Copyright © 2019 University of Colorado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2" name="Vertical Text Placeholder 12">
            <a:extLst>
              <a:ext uri="{FF2B5EF4-FFF2-40B4-BE49-F238E27FC236}">
                <a16:creationId xmlns:a16="http://schemas.microsoft.com/office/drawing/2014/main" id="{41A4096A-A50A-4465-96AC-99B906078373}"/>
              </a:ext>
            </a:extLst>
          </p:cNvPr>
          <p:cNvSpPr txBox="1">
            <a:spLocks/>
          </p:cNvSpPr>
          <p:nvPr/>
        </p:nvSpPr>
        <p:spPr>
          <a:xfrm>
            <a:off x="4925264" y="1269149"/>
            <a:ext cx="6626817" cy="46149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rPr>
              <a:t>VHDL is a structured language 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rPr>
              <a:t>Entity and Architecture pairs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rPr>
              <a:t>Gates synthesized into hardware operate concurrently and in parallel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/>
            </a:endParaRPr>
          </a:p>
        </p:txBody>
      </p:sp>
      <p:sp>
        <p:nvSpPr>
          <p:cNvPr id="13" name="Title 11">
            <a:extLst>
              <a:ext uri="{FF2B5EF4-FFF2-40B4-BE49-F238E27FC236}">
                <a16:creationId xmlns:a16="http://schemas.microsoft.com/office/drawing/2014/main" id="{20BCD2EF-D77D-4221-96C6-AC7E9505193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8270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  <a:sym typeface="Arial"/>
              </a:rPr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23211903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Google Shape;91;p13"/>
          <p:cNvGrpSpPr/>
          <p:nvPr/>
        </p:nvGrpSpPr>
        <p:grpSpPr>
          <a:xfrm>
            <a:off x="7891397" y="6159817"/>
            <a:ext cx="4300603" cy="650309"/>
            <a:chOff x="7891397" y="6159817"/>
            <a:chExt cx="4300603" cy="650309"/>
          </a:xfrm>
        </p:grpSpPr>
        <p:pic>
          <p:nvPicPr>
            <p:cNvPr id="92" name="Google Shape;92;p1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9273540" y="6159817"/>
              <a:ext cx="2918460" cy="65030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3" name="Google Shape;93;p13"/>
            <p:cNvSpPr/>
            <p:nvPr/>
          </p:nvSpPr>
          <p:spPr>
            <a:xfrm>
              <a:off x="7891397" y="6315694"/>
              <a:ext cx="4300603" cy="338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D8D8D8"/>
                  </a:solidFill>
                  <a:effectLst/>
                  <a:uLnTx/>
                  <a:uFillTx/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Copyright © 2019 University of Colorado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2" name="Vertical Text Placeholder 12">
            <a:extLst>
              <a:ext uri="{FF2B5EF4-FFF2-40B4-BE49-F238E27FC236}">
                <a16:creationId xmlns:a16="http://schemas.microsoft.com/office/drawing/2014/main" id="{41A4096A-A50A-4465-96AC-99B906078373}"/>
              </a:ext>
            </a:extLst>
          </p:cNvPr>
          <p:cNvSpPr txBox="1">
            <a:spLocks/>
          </p:cNvSpPr>
          <p:nvPr/>
        </p:nvSpPr>
        <p:spPr>
          <a:xfrm>
            <a:off x="4925264" y="1269149"/>
            <a:ext cx="6626817" cy="46149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rPr>
              <a:t>VHDL Assignments : signals and variables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rPr>
              <a:t>Operators : add, multiply,  and everybody shift to the left 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/>
            </a:endParaRPr>
          </a:p>
        </p:txBody>
      </p:sp>
      <p:sp>
        <p:nvSpPr>
          <p:cNvPr id="13" name="Title 11">
            <a:extLst>
              <a:ext uri="{FF2B5EF4-FFF2-40B4-BE49-F238E27FC236}">
                <a16:creationId xmlns:a16="http://schemas.microsoft.com/office/drawing/2014/main" id="{20BCD2EF-D77D-4221-96C6-AC7E9505193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8270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  <a:sym typeface="Arial"/>
              </a:rPr>
              <a:t>Objectives</a:t>
            </a:r>
          </a:p>
        </p:txBody>
      </p:sp>
    </p:spTree>
    <p:extLst>
      <p:ext uri="{BB962C8B-B14F-4D97-AF65-F5344CB8AC3E}">
        <p14:creationId xmlns:p14="http://schemas.microsoft.com/office/powerpoint/2010/main" val="36117240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Google Shape;91;p13"/>
          <p:cNvGrpSpPr/>
          <p:nvPr/>
        </p:nvGrpSpPr>
        <p:grpSpPr>
          <a:xfrm>
            <a:off x="7891397" y="6159817"/>
            <a:ext cx="4300603" cy="650309"/>
            <a:chOff x="7891397" y="6159817"/>
            <a:chExt cx="4300603" cy="650309"/>
          </a:xfrm>
        </p:grpSpPr>
        <p:pic>
          <p:nvPicPr>
            <p:cNvPr id="92" name="Google Shape;92;p1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9273540" y="6159817"/>
              <a:ext cx="2918460" cy="65030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3" name="Google Shape;93;p13"/>
            <p:cNvSpPr/>
            <p:nvPr/>
          </p:nvSpPr>
          <p:spPr>
            <a:xfrm>
              <a:off x="7891397" y="6315694"/>
              <a:ext cx="4300603" cy="338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D8D8D8"/>
                  </a:solidFill>
                  <a:effectLst/>
                  <a:uLnTx/>
                  <a:uFillTx/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Copyright © 2019 University of Colorado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2" name="Vertical Text Placeholder 12">
            <a:extLst>
              <a:ext uri="{FF2B5EF4-FFF2-40B4-BE49-F238E27FC236}">
                <a16:creationId xmlns:a16="http://schemas.microsoft.com/office/drawing/2014/main" id="{41A4096A-A50A-4465-96AC-99B906078373}"/>
              </a:ext>
            </a:extLst>
          </p:cNvPr>
          <p:cNvSpPr txBox="1">
            <a:spLocks/>
          </p:cNvSpPr>
          <p:nvPr/>
        </p:nvSpPr>
        <p:spPr>
          <a:xfrm>
            <a:off x="4925264" y="1269149"/>
            <a:ext cx="6626817" cy="46149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rPr>
              <a:t>Signals </a:t>
            </a:r>
          </a:p>
          <a:p>
            <a:pPr marL="1143000" marR="0" lvl="2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rPr>
              <a:t>Signal wire to the entity :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rPr>
              <a:t>std_logic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/>
            </a:endParaRPr>
          </a:p>
          <a:p>
            <a:pPr marL="1143000" marR="0" lvl="2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rPr>
              <a:t>Scheduled update</a:t>
            </a:r>
          </a:p>
          <a:p>
            <a:pPr marL="1143000" marR="0" lvl="2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rPr>
              <a:t>     &lt;=  signal assignment operator</a:t>
            </a:r>
          </a:p>
          <a:p>
            <a:pPr marL="1143000" marR="0" lvl="2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rPr>
              <a:t>Z &lt;= A and B;        -- concurrent, gates silicon</a:t>
            </a:r>
          </a:p>
          <a:p>
            <a:pPr marL="1143000" marR="0" lvl="2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rPr>
              <a:t>Z &lt;= D after 5ns;  -- sequential, simulation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rPr>
              <a:t>Variables</a:t>
            </a:r>
          </a:p>
          <a:p>
            <a:pPr marL="1143000" marR="0" lvl="2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rPr>
              <a:t>Variable only within the process : integer </a:t>
            </a:r>
          </a:p>
          <a:p>
            <a:pPr marL="1143000" marR="0" lvl="2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rPr>
              <a:t>Immediate update</a:t>
            </a:r>
          </a:p>
          <a:p>
            <a:pPr marL="1143000" marR="0" lvl="2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rPr>
              <a:t>     :=  variable assignment operator</a:t>
            </a:r>
          </a:p>
          <a:p>
            <a:pPr marL="1143000" marR="0" lvl="2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rPr>
              <a:t>count := count +1;  --simulation loop counter</a:t>
            </a:r>
          </a:p>
          <a:p>
            <a:pPr marL="1143000" marR="0" lvl="2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rPr>
              <a:t>a := 27;                     -- variable assignment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/>
            </a:endParaRPr>
          </a:p>
        </p:txBody>
      </p:sp>
      <p:sp>
        <p:nvSpPr>
          <p:cNvPr id="13" name="Title 11">
            <a:extLst>
              <a:ext uri="{FF2B5EF4-FFF2-40B4-BE49-F238E27FC236}">
                <a16:creationId xmlns:a16="http://schemas.microsoft.com/office/drawing/2014/main" id="{20BCD2EF-D77D-4221-96C6-AC7E9505193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8270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  <a:sym typeface="Arial"/>
              </a:rPr>
              <a:t>VHDL Assignments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457984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Google Shape;91;p13"/>
          <p:cNvGrpSpPr/>
          <p:nvPr/>
        </p:nvGrpSpPr>
        <p:grpSpPr>
          <a:xfrm>
            <a:off x="7891397" y="6159817"/>
            <a:ext cx="4300603" cy="650309"/>
            <a:chOff x="7891397" y="6159817"/>
            <a:chExt cx="4300603" cy="650309"/>
          </a:xfrm>
        </p:grpSpPr>
        <p:pic>
          <p:nvPicPr>
            <p:cNvPr id="92" name="Google Shape;92;p1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9273540" y="6159817"/>
              <a:ext cx="2918460" cy="65030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3" name="Google Shape;93;p13"/>
            <p:cNvSpPr/>
            <p:nvPr/>
          </p:nvSpPr>
          <p:spPr>
            <a:xfrm>
              <a:off x="7891397" y="6315694"/>
              <a:ext cx="4300603" cy="338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D8D8D8"/>
                  </a:solidFill>
                  <a:effectLst/>
                  <a:uLnTx/>
                  <a:uFillTx/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Copyright © 2019 University of Colorado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2" name="Vertical Text Placeholder 12">
            <a:extLst>
              <a:ext uri="{FF2B5EF4-FFF2-40B4-BE49-F238E27FC236}">
                <a16:creationId xmlns:a16="http://schemas.microsoft.com/office/drawing/2014/main" id="{41A4096A-A50A-4465-96AC-99B906078373}"/>
              </a:ext>
            </a:extLst>
          </p:cNvPr>
          <p:cNvSpPr txBox="1">
            <a:spLocks/>
          </p:cNvSpPr>
          <p:nvPr/>
        </p:nvSpPr>
        <p:spPr>
          <a:xfrm>
            <a:off x="4806778" y="1269149"/>
            <a:ext cx="6745303" cy="461497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  <a:sym typeface="Arial"/>
              </a:rPr>
              <a:t>entity mux_4 is port(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  <a:sym typeface="Arial"/>
              </a:rPr>
              <a:t>	a, b, c, d:  in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  <a:sym typeface="Arial"/>
              </a:rPr>
              <a:t>std_logic_vector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  <a:sym typeface="Arial"/>
              </a:rPr>
              <a:t>(3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  <a:sym typeface="Arial"/>
              </a:rPr>
              <a:t>downto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  <a:sym typeface="Arial"/>
              </a:rPr>
              <a:t> 0);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  <a:sym typeface="Arial"/>
              </a:rPr>
              <a:t>	s:           in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  <a:sym typeface="Arial"/>
              </a:rPr>
              <a:t>std_logic_vector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  <a:sym typeface="Arial"/>
              </a:rPr>
              <a:t>(1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  <a:sym typeface="Arial"/>
              </a:rPr>
              <a:t>downto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  <a:sym typeface="Arial"/>
              </a:rPr>
              <a:t> 0);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  <a:sym typeface="Arial"/>
              </a:rPr>
              <a:t>	x:          out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  <a:sym typeface="Arial"/>
              </a:rPr>
              <a:t>std_logic_vector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  <a:sym typeface="Arial"/>
              </a:rPr>
              <a:t>(3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  <a:sym typeface="Arial"/>
              </a:rPr>
              <a:t>downto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  <a:sym typeface="Arial"/>
              </a:rPr>
              <a:t> 0));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  <a:sym typeface="Arial"/>
              </a:rPr>
              <a:t>end mux_4;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  <a:sym typeface="Arial"/>
              </a:rPr>
              <a:t>architecture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  <a:sym typeface="Arial"/>
              </a:rPr>
              <a:t>sel_arch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  <a:sym typeface="Arial"/>
              </a:rPr>
              <a:t> of mux_4 is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  <a:sym typeface="Arial"/>
              </a:rPr>
              <a:t>begin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  <a:sym typeface="Arial"/>
              </a:rPr>
              <a:t>	with  s select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  <a:sym typeface="Arial"/>
              </a:rPr>
              <a:t>	x &lt;= a when “00”;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  <a:sym typeface="Arial"/>
              </a:rPr>
              <a:t>		b when “01”;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  <a:sym typeface="Arial"/>
              </a:rPr>
              <a:t>		c when “10”;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  <a:sym typeface="Arial"/>
              </a:rPr>
              <a:t>		d when “11”;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  <a:sym typeface="Arial"/>
              </a:rPr>
              <a:t>		d when others;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  <a:sym typeface="Arial"/>
              </a:rPr>
              <a:t>end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  <a:sym typeface="Arial"/>
              </a:rPr>
              <a:t>sel_arch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  <a:sym typeface="Arial"/>
              </a:rPr>
              <a:t>;   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  <a:sym typeface="Arial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  <a:sym typeface="Arial"/>
            </a:endParaRPr>
          </a:p>
        </p:txBody>
      </p:sp>
      <p:sp>
        <p:nvSpPr>
          <p:cNvPr id="13" name="Title 11">
            <a:extLst>
              <a:ext uri="{FF2B5EF4-FFF2-40B4-BE49-F238E27FC236}">
                <a16:creationId xmlns:a16="http://schemas.microsoft.com/office/drawing/2014/main" id="{20BCD2EF-D77D-4221-96C6-AC7E9505193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8270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  <a:sym typeface="Arial"/>
              </a:rPr>
              <a:t>Select Assignment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  <a:sym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09BE81-1A0E-4200-A251-FFD1DFA208FE}"/>
              </a:ext>
            </a:extLst>
          </p:cNvPr>
          <p:cNvSpPr txBox="1"/>
          <p:nvPr/>
        </p:nvSpPr>
        <p:spPr>
          <a:xfrm>
            <a:off x="3439195" y="6175325"/>
            <a:ext cx="514327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  <a:sym typeface="Arial"/>
              </a:rPr>
              <a:t>References: </a:t>
            </a:r>
            <a:r>
              <a:rPr kumimoji="0" lang="mr-IN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Mangal" panose="02040503050203030202" pitchFamily="18" charset="0"/>
                <a:sym typeface="Arial"/>
              </a:rPr>
              <a:t>Kevin</a:t>
            </a:r>
            <a:r>
              <a:rPr kumimoji="0" lang="mr-IN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Mangal" panose="02040503050203030202" pitchFamily="18" charset="0"/>
                <a:sym typeface="Arial"/>
              </a:rPr>
              <a:t> </a:t>
            </a:r>
            <a:r>
              <a:rPr kumimoji="0" lang="mr-IN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Mangal" panose="02040503050203030202" pitchFamily="18" charset="0"/>
                <a:sym typeface="Arial"/>
              </a:rPr>
              <a:t>Skahill</a:t>
            </a:r>
            <a:r>
              <a:rPr kumimoji="0" lang="mr-IN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Mangal" panose="02040503050203030202" pitchFamily="18" charset="0"/>
                <a:sym typeface="Arial"/>
              </a:rPr>
              <a:t>, VHDL </a:t>
            </a:r>
            <a:r>
              <a:rPr kumimoji="0" lang="mr-IN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Mangal" panose="02040503050203030202" pitchFamily="18" charset="0"/>
                <a:sym typeface="Arial"/>
              </a:rPr>
              <a:t>for</a:t>
            </a:r>
            <a:r>
              <a:rPr kumimoji="0" lang="mr-IN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Mangal" panose="02040503050203030202" pitchFamily="18" charset="0"/>
                <a:sym typeface="Arial"/>
              </a:rPr>
              <a:t> </a:t>
            </a:r>
            <a:r>
              <a:rPr kumimoji="0" lang="mr-IN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Mangal" panose="02040503050203030202" pitchFamily="18" charset="0"/>
                <a:sym typeface="Arial"/>
              </a:rPr>
              <a:t>Programmable</a:t>
            </a:r>
            <a:r>
              <a:rPr kumimoji="0" lang="mr-IN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Mangal" panose="02040503050203030202" pitchFamily="18" charset="0"/>
                <a:sym typeface="Arial"/>
              </a:rPr>
              <a:t> </a:t>
            </a:r>
            <a:r>
              <a:rPr kumimoji="0" lang="mr-IN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Mangal" panose="02040503050203030202" pitchFamily="18" charset="0"/>
                <a:sym typeface="Arial"/>
              </a:rPr>
              <a:t>Logic</a:t>
            </a:r>
            <a:r>
              <a:rPr kumimoji="0" lang="mr-IN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Mangal" panose="02040503050203030202" pitchFamily="18" charset="0"/>
                <a:sym typeface="Arial"/>
              </a:rPr>
              <a:t>.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mr-IN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Mangal" panose="02040503050203030202" pitchFamily="18" charset="0"/>
                <a:sym typeface="Arial"/>
              </a:rPr>
              <a:t>Menlo</a:t>
            </a:r>
            <a:r>
              <a:rPr kumimoji="0" lang="mr-IN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Mangal" panose="02040503050203030202" pitchFamily="18" charset="0"/>
                <a:sym typeface="Arial"/>
              </a:rPr>
              <a:t> </a:t>
            </a:r>
            <a:r>
              <a:rPr kumimoji="0" lang="mr-IN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Mangal" panose="02040503050203030202" pitchFamily="18" charset="0"/>
                <a:sym typeface="Arial"/>
              </a:rPr>
              <a:t>Park</a:t>
            </a:r>
            <a:r>
              <a:rPr kumimoji="0" lang="mr-IN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Mangal" panose="02040503050203030202" pitchFamily="18" charset="0"/>
                <a:sym typeface="Arial"/>
              </a:rPr>
              <a:t>, CA, </a:t>
            </a:r>
            <a:r>
              <a:rPr kumimoji="0" lang="mr-IN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Mangal" panose="02040503050203030202" pitchFamily="18" charset="0"/>
                <a:sym typeface="Arial"/>
              </a:rPr>
              <a:t>Addison-Wesley</a:t>
            </a:r>
            <a:r>
              <a:rPr kumimoji="0" lang="mr-IN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Mangal" panose="02040503050203030202" pitchFamily="18" charset="0"/>
                <a:sym typeface="Arial"/>
              </a:rPr>
              <a:t>, 1996, </a:t>
            </a:r>
            <a:r>
              <a:rPr kumimoji="0" lang="mr-IN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Mangal" panose="02040503050203030202" pitchFamily="18" charset="0"/>
                <a:sym typeface="Arial"/>
              </a:rPr>
              <a:t>pp</a:t>
            </a:r>
            <a:r>
              <a:rPr kumimoji="0" lang="mr-IN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Mangal" panose="02040503050203030202" pitchFamily="18" charset="0"/>
                <a:sym typeface="Arial"/>
              </a:rPr>
              <a:t>. 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  <a:sym typeface="Arial"/>
              </a:rPr>
              <a:t>1</a:t>
            </a:r>
            <a:r>
              <a:rPr kumimoji="0" lang="mr-IN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Mangal" panose="02040503050203030202" pitchFamily="18" charset="0"/>
                <a:sym typeface="Arial"/>
              </a:rPr>
              <a:t>66</a:t>
            </a:r>
          </a:p>
        </p:txBody>
      </p:sp>
    </p:spTree>
    <p:extLst>
      <p:ext uri="{BB962C8B-B14F-4D97-AF65-F5344CB8AC3E}">
        <p14:creationId xmlns:p14="http://schemas.microsoft.com/office/powerpoint/2010/main" val="38879739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Google Shape;91;p13"/>
          <p:cNvGrpSpPr/>
          <p:nvPr/>
        </p:nvGrpSpPr>
        <p:grpSpPr>
          <a:xfrm>
            <a:off x="7891397" y="6159817"/>
            <a:ext cx="4300603" cy="650309"/>
            <a:chOff x="7891397" y="6159817"/>
            <a:chExt cx="4300603" cy="650309"/>
          </a:xfrm>
        </p:grpSpPr>
        <p:pic>
          <p:nvPicPr>
            <p:cNvPr id="92" name="Google Shape;92;p1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9273540" y="6159817"/>
              <a:ext cx="2918460" cy="65030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3" name="Google Shape;93;p13"/>
            <p:cNvSpPr/>
            <p:nvPr/>
          </p:nvSpPr>
          <p:spPr>
            <a:xfrm>
              <a:off x="7891397" y="6315694"/>
              <a:ext cx="4300603" cy="338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D8D8D8"/>
                  </a:solidFill>
                  <a:effectLst/>
                  <a:uLnTx/>
                  <a:uFillTx/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Copyright © 2019 University of Colorado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2" name="Vertical Text Placeholder 12">
            <a:extLst>
              <a:ext uri="{FF2B5EF4-FFF2-40B4-BE49-F238E27FC236}">
                <a16:creationId xmlns:a16="http://schemas.microsoft.com/office/drawing/2014/main" id="{41A4096A-A50A-4465-96AC-99B906078373}"/>
              </a:ext>
            </a:extLst>
          </p:cNvPr>
          <p:cNvSpPr txBox="1">
            <a:spLocks/>
          </p:cNvSpPr>
          <p:nvPr/>
        </p:nvSpPr>
        <p:spPr>
          <a:xfrm>
            <a:off x="4806778" y="1269149"/>
            <a:ext cx="6745303" cy="461497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  <a:sym typeface="Arial"/>
              </a:rPr>
              <a:t>architecture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  <a:sym typeface="Arial"/>
              </a:rPr>
              <a:t>sel_arch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  <a:sym typeface="Arial"/>
              </a:rPr>
              <a:t> of mux_4 is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  <a:sym typeface="Arial"/>
              </a:rPr>
              <a:t>begin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  <a:sym typeface="Arial"/>
              </a:rPr>
              <a:t>  x &lt;= a when ( s =“00”) else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  <a:sym typeface="Arial"/>
              </a:rPr>
              <a:t>       b when ( s =“01”) else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  <a:sym typeface="Arial"/>
              </a:rPr>
              <a:t>       c when ( s =“10”) else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  <a:sym typeface="Arial"/>
              </a:rPr>
              <a:t>       d;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  <a:sym typeface="Arial"/>
              </a:rPr>
              <a:t>end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  <a:sym typeface="Arial"/>
              </a:rPr>
              <a:t>sel_arch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  <a:sym typeface="Arial"/>
              </a:rPr>
              <a:t>;   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  <a:sym typeface="Arial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  <a:sym typeface="Arial"/>
            </a:endParaRPr>
          </a:p>
        </p:txBody>
      </p:sp>
      <p:sp>
        <p:nvSpPr>
          <p:cNvPr id="13" name="Title 11">
            <a:extLst>
              <a:ext uri="{FF2B5EF4-FFF2-40B4-BE49-F238E27FC236}">
                <a16:creationId xmlns:a16="http://schemas.microsoft.com/office/drawing/2014/main" id="{20BCD2EF-D77D-4221-96C6-AC7E9505193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8270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  <a:sym typeface="Arial"/>
              </a:rPr>
              <a:t>Conditional Assignment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  <a:sym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09BE81-1A0E-4200-A251-FFD1DFA208FE}"/>
              </a:ext>
            </a:extLst>
          </p:cNvPr>
          <p:cNvSpPr txBox="1"/>
          <p:nvPr/>
        </p:nvSpPr>
        <p:spPr>
          <a:xfrm>
            <a:off x="3439195" y="6175325"/>
            <a:ext cx="514327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  <a:sym typeface="Arial"/>
              </a:rPr>
              <a:t>References: </a:t>
            </a:r>
            <a:r>
              <a:rPr kumimoji="0" lang="mr-IN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Mangal" panose="02040503050203030202" pitchFamily="18" charset="0"/>
                <a:sym typeface="Arial"/>
              </a:rPr>
              <a:t>Kevin</a:t>
            </a:r>
            <a:r>
              <a:rPr kumimoji="0" lang="mr-IN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Mangal" panose="02040503050203030202" pitchFamily="18" charset="0"/>
                <a:sym typeface="Arial"/>
              </a:rPr>
              <a:t> </a:t>
            </a:r>
            <a:r>
              <a:rPr kumimoji="0" lang="mr-IN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Mangal" panose="02040503050203030202" pitchFamily="18" charset="0"/>
                <a:sym typeface="Arial"/>
              </a:rPr>
              <a:t>Skahill</a:t>
            </a:r>
            <a:r>
              <a:rPr kumimoji="0" lang="mr-IN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Mangal" panose="02040503050203030202" pitchFamily="18" charset="0"/>
                <a:sym typeface="Arial"/>
              </a:rPr>
              <a:t>, VHDL </a:t>
            </a:r>
            <a:r>
              <a:rPr kumimoji="0" lang="mr-IN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Mangal" panose="02040503050203030202" pitchFamily="18" charset="0"/>
                <a:sym typeface="Arial"/>
              </a:rPr>
              <a:t>for</a:t>
            </a:r>
            <a:r>
              <a:rPr kumimoji="0" lang="mr-IN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Mangal" panose="02040503050203030202" pitchFamily="18" charset="0"/>
                <a:sym typeface="Arial"/>
              </a:rPr>
              <a:t> </a:t>
            </a:r>
            <a:r>
              <a:rPr kumimoji="0" lang="mr-IN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Mangal" panose="02040503050203030202" pitchFamily="18" charset="0"/>
                <a:sym typeface="Arial"/>
              </a:rPr>
              <a:t>Programmable</a:t>
            </a:r>
            <a:r>
              <a:rPr kumimoji="0" lang="mr-IN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Mangal" panose="02040503050203030202" pitchFamily="18" charset="0"/>
                <a:sym typeface="Arial"/>
              </a:rPr>
              <a:t> </a:t>
            </a:r>
            <a:r>
              <a:rPr kumimoji="0" lang="mr-IN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Mangal" panose="02040503050203030202" pitchFamily="18" charset="0"/>
                <a:sym typeface="Arial"/>
              </a:rPr>
              <a:t>Logic</a:t>
            </a:r>
            <a:r>
              <a:rPr kumimoji="0" lang="mr-IN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Mangal" panose="02040503050203030202" pitchFamily="18" charset="0"/>
                <a:sym typeface="Arial"/>
              </a:rPr>
              <a:t>.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mr-IN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Mangal" panose="02040503050203030202" pitchFamily="18" charset="0"/>
                <a:sym typeface="Arial"/>
              </a:rPr>
              <a:t>Menlo</a:t>
            </a:r>
            <a:r>
              <a:rPr kumimoji="0" lang="mr-IN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Mangal" panose="02040503050203030202" pitchFamily="18" charset="0"/>
                <a:sym typeface="Arial"/>
              </a:rPr>
              <a:t> </a:t>
            </a:r>
            <a:r>
              <a:rPr kumimoji="0" lang="mr-IN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Mangal" panose="02040503050203030202" pitchFamily="18" charset="0"/>
                <a:sym typeface="Arial"/>
              </a:rPr>
              <a:t>Park</a:t>
            </a:r>
            <a:r>
              <a:rPr kumimoji="0" lang="mr-IN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Mangal" panose="02040503050203030202" pitchFamily="18" charset="0"/>
                <a:sym typeface="Arial"/>
              </a:rPr>
              <a:t>, CA, </a:t>
            </a:r>
            <a:r>
              <a:rPr kumimoji="0" lang="mr-IN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Mangal" panose="02040503050203030202" pitchFamily="18" charset="0"/>
                <a:sym typeface="Arial"/>
              </a:rPr>
              <a:t>Addison-Wesley</a:t>
            </a:r>
            <a:r>
              <a:rPr kumimoji="0" lang="mr-IN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Mangal" panose="02040503050203030202" pitchFamily="18" charset="0"/>
                <a:sym typeface="Arial"/>
              </a:rPr>
              <a:t>, 1996, </a:t>
            </a:r>
            <a:r>
              <a:rPr kumimoji="0" lang="mr-IN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Mangal" panose="02040503050203030202" pitchFamily="18" charset="0"/>
                <a:sym typeface="Arial"/>
              </a:rPr>
              <a:t>pp</a:t>
            </a:r>
            <a:r>
              <a:rPr kumimoji="0" lang="mr-IN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Mangal" panose="02040503050203030202" pitchFamily="18" charset="0"/>
                <a:sym typeface="Arial"/>
              </a:rPr>
              <a:t>. 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  <a:sym typeface="Arial"/>
              </a:rPr>
              <a:t>1</a:t>
            </a:r>
            <a:r>
              <a:rPr kumimoji="0" lang="mr-IN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Mangal" panose="02040503050203030202" pitchFamily="18" charset="0"/>
                <a:sym typeface="Arial"/>
              </a:rPr>
              <a:t>66</a:t>
            </a:r>
          </a:p>
        </p:txBody>
      </p:sp>
    </p:spTree>
    <p:extLst>
      <p:ext uri="{BB962C8B-B14F-4D97-AF65-F5344CB8AC3E}">
        <p14:creationId xmlns:p14="http://schemas.microsoft.com/office/powerpoint/2010/main" val="7440205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Google Shape;91;p13"/>
          <p:cNvGrpSpPr/>
          <p:nvPr/>
        </p:nvGrpSpPr>
        <p:grpSpPr>
          <a:xfrm>
            <a:off x="7891397" y="6159817"/>
            <a:ext cx="4300603" cy="650309"/>
            <a:chOff x="7891397" y="6159817"/>
            <a:chExt cx="4300603" cy="650309"/>
          </a:xfrm>
        </p:grpSpPr>
        <p:pic>
          <p:nvPicPr>
            <p:cNvPr id="92" name="Google Shape;92;p1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9273540" y="6159817"/>
              <a:ext cx="2918460" cy="65030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3" name="Google Shape;93;p13"/>
            <p:cNvSpPr/>
            <p:nvPr/>
          </p:nvSpPr>
          <p:spPr>
            <a:xfrm>
              <a:off x="7891397" y="6315694"/>
              <a:ext cx="4300603" cy="338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D8D8D8"/>
                  </a:solidFill>
                  <a:effectLst/>
                  <a:uLnTx/>
                  <a:uFillTx/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Copyright © 2019 University of Colorado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</p:grpSp>
      <p:sp>
        <p:nvSpPr>
          <p:cNvPr id="12" name="Vertical Text Placeholder 12">
            <a:extLst>
              <a:ext uri="{FF2B5EF4-FFF2-40B4-BE49-F238E27FC236}">
                <a16:creationId xmlns:a16="http://schemas.microsoft.com/office/drawing/2014/main" id="{41A4096A-A50A-4465-96AC-99B906078373}"/>
              </a:ext>
            </a:extLst>
          </p:cNvPr>
          <p:cNvSpPr txBox="1">
            <a:spLocks/>
          </p:cNvSpPr>
          <p:nvPr/>
        </p:nvSpPr>
        <p:spPr>
          <a:xfrm>
            <a:off x="4925264" y="1269149"/>
            <a:ext cx="6626817" cy="46149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rPr>
              <a:t>VHDL is a structured language, and can be easier than Verilog to learn as your first Hardware Description Language.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rPr>
              <a:t>Since VHDL is language based, designs created earlier can be re-used.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/>
            </a:endParaRPr>
          </a:p>
        </p:txBody>
      </p:sp>
      <p:sp>
        <p:nvSpPr>
          <p:cNvPr id="13" name="Title 11">
            <a:extLst>
              <a:ext uri="{FF2B5EF4-FFF2-40B4-BE49-F238E27FC236}">
                <a16:creationId xmlns:a16="http://schemas.microsoft.com/office/drawing/2014/main" id="{20BCD2EF-D77D-4221-96C6-AC7E9505193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8270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  <a:sym typeface="Arial"/>
              </a:rPr>
              <a:t>Why learn VHDL?</a:t>
            </a:r>
          </a:p>
        </p:txBody>
      </p:sp>
    </p:spTree>
    <p:extLst>
      <p:ext uri="{BB962C8B-B14F-4D97-AF65-F5344CB8AC3E}">
        <p14:creationId xmlns:p14="http://schemas.microsoft.com/office/powerpoint/2010/main" val="23498507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Google Shape;91;p13"/>
          <p:cNvGrpSpPr/>
          <p:nvPr/>
        </p:nvGrpSpPr>
        <p:grpSpPr>
          <a:xfrm>
            <a:off x="7891397" y="6159817"/>
            <a:ext cx="4300603" cy="650309"/>
            <a:chOff x="7891397" y="6159817"/>
            <a:chExt cx="4300603" cy="650309"/>
          </a:xfrm>
        </p:grpSpPr>
        <p:pic>
          <p:nvPicPr>
            <p:cNvPr id="92" name="Google Shape;92;p1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9273540" y="6159817"/>
              <a:ext cx="2918460" cy="65030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3" name="Google Shape;93;p13"/>
            <p:cNvSpPr/>
            <p:nvPr/>
          </p:nvSpPr>
          <p:spPr>
            <a:xfrm>
              <a:off x="7891397" y="6315694"/>
              <a:ext cx="4300603" cy="338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D8D8D8"/>
                  </a:solidFill>
                  <a:effectLst/>
                  <a:uLnTx/>
                  <a:uFillTx/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Copyright © 2019 University of Colorado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2" name="Vertical Text Placeholder 12">
            <a:extLst>
              <a:ext uri="{FF2B5EF4-FFF2-40B4-BE49-F238E27FC236}">
                <a16:creationId xmlns:a16="http://schemas.microsoft.com/office/drawing/2014/main" id="{41A4096A-A50A-4465-96AC-99B906078373}"/>
              </a:ext>
            </a:extLst>
          </p:cNvPr>
          <p:cNvSpPr txBox="1">
            <a:spLocks/>
          </p:cNvSpPr>
          <p:nvPr/>
        </p:nvSpPr>
        <p:spPr>
          <a:xfrm>
            <a:off x="4806778" y="1269149"/>
            <a:ext cx="6745303" cy="461497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  <a:sym typeface="Arial"/>
              </a:rPr>
              <a:t>architecture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  <a:sym typeface="Arial"/>
              </a:rPr>
              <a:t>sel_arch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  <a:sym typeface="Arial"/>
              </a:rPr>
              <a:t> of mux_4 is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  <a:sym typeface="Arial"/>
              </a:rPr>
              <a:t>begin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  <a:sym typeface="Arial"/>
              </a:rPr>
              <a:t>  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  <a:sym typeface="Arial"/>
              </a:rPr>
              <a:t>mux_proc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  <a:sym typeface="Arial"/>
              </a:rPr>
              <a:t>: process(a, b, c, d, s)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  <a:sym typeface="Arial"/>
              </a:rPr>
              <a:t>   begin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  <a:sym typeface="Arial"/>
              </a:rPr>
              <a:t>      if    s =  “00” then x &lt;= a;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  <a:sym typeface="Arial"/>
              </a:rPr>
              <a:t>     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  <a:sym typeface="Arial"/>
              </a:rPr>
              <a:t>elsif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  <a:sym typeface="Arial"/>
              </a:rPr>
              <a:t> s =  “01” then x &lt;= b;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  <a:sym typeface="Arial"/>
              </a:rPr>
              <a:t>     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  <a:sym typeface="Arial"/>
              </a:rPr>
              <a:t>elsif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  <a:sym typeface="Arial"/>
              </a:rPr>
              <a:t> s =  “10” then x &lt;= c;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  <a:sym typeface="Arial"/>
              </a:rPr>
              <a:t>      else  x &lt;= d;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  <a:sym typeface="Arial"/>
              </a:rPr>
              <a:t>      end if;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  <a:sym typeface="Arial"/>
              </a:rPr>
              <a:t>   end process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  <a:sym typeface="Arial"/>
              </a:rPr>
              <a:t>mux_proc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  <a:sym typeface="Arial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  <a:sym typeface="Arial"/>
              </a:rPr>
              <a:t>end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  <a:sym typeface="Arial"/>
              </a:rPr>
              <a:t>sel_arch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  <a:sym typeface="Arial"/>
              </a:rPr>
              <a:t>;   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  <a:sym typeface="Arial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  <a:sym typeface="Arial"/>
            </a:endParaRPr>
          </a:p>
        </p:txBody>
      </p:sp>
      <p:sp>
        <p:nvSpPr>
          <p:cNvPr id="13" name="Title 11">
            <a:extLst>
              <a:ext uri="{FF2B5EF4-FFF2-40B4-BE49-F238E27FC236}">
                <a16:creationId xmlns:a16="http://schemas.microsoft.com/office/drawing/2014/main" id="{20BCD2EF-D77D-4221-96C6-AC7E9505193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8270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  <a:sym typeface="Arial"/>
              </a:rPr>
              <a:t>Process Assignment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  <a:sym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09BE81-1A0E-4200-A251-FFD1DFA208FE}"/>
              </a:ext>
            </a:extLst>
          </p:cNvPr>
          <p:cNvSpPr txBox="1"/>
          <p:nvPr/>
        </p:nvSpPr>
        <p:spPr>
          <a:xfrm>
            <a:off x="3439195" y="6175325"/>
            <a:ext cx="514327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  <a:sym typeface="Arial"/>
              </a:rPr>
              <a:t>References: </a:t>
            </a:r>
            <a:r>
              <a:rPr kumimoji="0" lang="mr-IN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Mangal" panose="02040503050203030202" pitchFamily="18" charset="0"/>
                <a:sym typeface="Arial"/>
              </a:rPr>
              <a:t>Kevin</a:t>
            </a:r>
            <a:r>
              <a:rPr kumimoji="0" lang="mr-IN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Mangal" panose="02040503050203030202" pitchFamily="18" charset="0"/>
                <a:sym typeface="Arial"/>
              </a:rPr>
              <a:t> </a:t>
            </a:r>
            <a:r>
              <a:rPr kumimoji="0" lang="mr-IN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Mangal" panose="02040503050203030202" pitchFamily="18" charset="0"/>
                <a:sym typeface="Arial"/>
              </a:rPr>
              <a:t>Skahill</a:t>
            </a:r>
            <a:r>
              <a:rPr kumimoji="0" lang="mr-IN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Mangal" panose="02040503050203030202" pitchFamily="18" charset="0"/>
                <a:sym typeface="Arial"/>
              </a:rPr>
              <a:t>, VHDL </a:t>
            </a:r>
            <a:r>
              <a:rPr kumimoji="0" lang="mr-IN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Mangal" panose="02040503050203030202" pitchFamily="18" charset="0"/>
                <a:sym typeface="Arial"/>
              </a:rPr>
              <a:t>for</a:t>
            </a:r>
            <a:r>
              <a:rPr kumimoji="0" lang="mr-IN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Mangal" panose="02040503050203030202" pitchFamily="18" charset="0"/>
                <a:sym typeface="Arial"/>
              </a:rPr>
              <a:t> </a:t>
            </a:r>
            <a:r>
              <a:rPr kumimoji="0" lang="mr-IN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Mangal" panose="02040503050203030202" pitchFamily="18" charset="0"/>
                <a:sym typeface="Arial"/>
              </a:rPr>
              <a:t>Programmable</a:t>
            </a:r>
            <a:r>
              <a:rPr kumimoji="0" lang="mr-IN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Mangal" panose="02040503050203030202" pitchFamily="18" charset="0"/>
                <a:sym typeface="Arial"/>
              </a:rPr>
              <a:t> </a:t>
            </a:r>
            <a:r>
              <a:rPr kumimoji="0" lang="mr-IN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Mangal" panose="02040503050203030202" pitchFamily="18" charset="0"/>
                <a:sym typeface="Arial"/>
              </a:rPr>
              <a:t>Logic</a:t>
            </a:r>
            <a:r>
              <a:rPr kumimoji="0" lang="mr-IN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Mangal" panose="02040503050203030202" pitchFamily="18" charset="0"/>
                <a:sym typeface="Arial"/>
              </a:rPr>
              <a:t>.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mr-IN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Mangal" panose="02040503050203030202" pitchFamily="18" charset="0"/>
                <a:sym typeface="Arial"/>
              </a:rPr>
              <a:t>Menlo</a:t>
            </a:r>
            <a:r>
              <a:rPr kumimoji="0" lang="mr-IN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Mangal" panose="02040503050203030202" pitchFamily="18" charset="0"/>
                <a:sym typeface="Arial"/>
              </a:rPr>
              <a:t> </a:t>
            </a:r>
            <a:r>
              <a:rPr kumimoji="0" lang="mr-IN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Mangal" panose="02040503050203030202" pitchFamily="18" charset="0"/>
                <a:sym typeface="Arial"/>
              </a:rPr>
              <a:t>Park</a:t>
            </a:r>
            <a:r>
              <a:rPr kumimoji="0" lang="mr-IN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Mangal" panose="02040503050203030202" pitchFamily="18" charset="0"/>
                <a:sym typeface="Arial"/>
              </a:rPr>
              <a:t>, CA, </a:t>
            </a:r>
            <a:r>
              <a:rPr kumimoji="0" lang="mr-IN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Mangal" panose="02040503050203030202" pitchFamily="18" charset="0"/>
                <a:sym typeface="Arial"/>
              </a:rPr>
              <a:t>Addison-Wesley</a:t>
            </a:r>
            <a:r>
              <a:rPr kumimoji="0" lang="mr-IN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Mangal" panose="02040503050203030202" pitchFamily="18" charset="0"/>
                <a:sym typeface="Arial"/>
              </a:rPr>
              <a:t>, 1996, </a:t>
            </a:r>
            <a:r>
              <a:rPr kumimoji="0" lang="mr-IN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Mangal" panose="02040503050203030202" pitchFamily="18" charset="0"/>
                <a:sym typeface="Arial"/>
              </a:rPr>
              <a:t>pp</a:t>
            </a:r>
            <a:r>
              <a:rPr kumimoji="0" lang="mr-IN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Mangal" panose="02040503050203030202" pitchFamily="18" charset="0"/>
                <a:sym typeface="Arial"/>
              </a:rPr>
              <a:t>. 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  <a:sym typeface="Arial"/>
              </a:rPr>
              <a:t>1</a:t>
            </a:r>
            <a:r>
              <a:rPr kumimoji="0" lang="mr-IN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Mangal" panose="02040503050203030202" pitchFamily="18" charset="0"/>
                <a:sym typeface="Arial"/>
              </a:rPr>
              <a:t>66</a:t>
            </a:r>
          </a:p>
        </p:txBody>
      </p:sp>
    </p:spTree>
    <p:extLst>
      <p:ext uri="{BB962C8B-B14F-4D97-AF65-F5344CB8AC3E}">
        <p14:creationId xmlns:p14="http://schemas.microsoft.com/office/powerpoint/2010/main" val="37344095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Google Shape;91;p13"/>
          <p:cNvGrpSpPr/>
          <p:nvPr/>
        </p:nvGrpSpPr>
        <p:grpSpPr>
          <a:xfrm>
            <a:off x="7891397" y="6159817"/>
            <a:ext cx="4300603" cy="650309"/>
            <a:chOff x="7891397" y="6159817"/>
            <a:chExt cx="4300603" cy="650309"/>
          </a:xfrm>
        </p:grpSpPr>
        <p:pic>
          <p:nvPicPr>
            <p:cNvPr id="92" name="Google Shape;92;p1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9273540" y="6159817"/>
              <a:ext cx="2918460" cy="65030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3" name="Google Shape;93;p13"/>
            <p:cNvSpPr/>
            <p:nvPr/>
          </p:nvSpPr>
          <p:spPr>
            <a:xfrm>
              <a:off x="7891397" y="6315694"/>
              <a:ext cx="4300603" cy="338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D8D8D8"/>
                  </a:solidFill>
                  <a:effectLst/>
                  <a:uLnTx/>
                  <a:uFillTx/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Copyright © 2019 University of Colorado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95" name="Google Shape;95;p13"/>
          <p:cNvSpPr txBox="1"/>
          <p:nvPr/>
        </p:nvSpPr>
        <p:spPr>
          <a:xfrm>
            <a:off x="831850" y="2131733"/>
            <a:ext cx="2940228" cy="609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Helvetica Neue Light"/>
              <a:buNone/>
              <a:tabLst/>
              <a:defRPr/>
            </a:pPr>
            <a:r>
              <a:rPr kumimoji="0" lang="en-US" sz="4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[Video Title]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2" name="Vertical Text Placeholder 12">
            <a:extLst>
              <a:ext uri="{FF2B5EF4-FFF2-40B4-BE49-F238E27FC236}">
                <a16:creationId xmlns:a16="http://schemas.microsoft.com/office/drawing/2014/main" id="{41A4096A-A50A-4465-96AC-99B906078373}"/>
              </a:ext>
            </a:extLst>
          </p:cNvPr>
          <p:cNvSpPr txBox="1">
            <a:spLocks/>
          </p:cNvSpPr>
          <p:nvPr/>
        </p:nvSpPr>
        <p:spPr>
          <a:xfrm>
            <a:off x="4925264" y="1269149"/>
            <a:ext cx="6626817" cy="489066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rPr>
              <a:t>Operators</a:t>
            </a:r>
          </a:p>
          <a:p>
            <a:pPr marL="457200" marR="0" lvl="1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  <a:sym typeface="Arial"/>
              </a:rPr>
              <a:t>**   exponent         abs   absolute value</a:t>
            </a:r>
          </a:p>
          <a:p>
            <a:pPr marL="457200" marR="0" lvl="1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  <a:sym typeface="Arial"/>
              </a:rPr>
              <a:t>not  complement       + -   add or subtract</a:t>
            </a:r>
          </a:p>
          <a:p>
            <a:pPr marL="457200" marR="0" lvl="1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  <a:sym typeface="Arial"/>
              </a:rPr>
              <a:t>*    multiply           /   divide  </a:t>
            </a:r>
          </a:p>
          <a:p>
            <a:pPr marL="457200" marR="0" lvl="1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  <a:sym typeface="Arial"/>
              </a:rPr>
              <a:t>mod  modulo           rem   remainder  </a:t>
            </a:r>
          </a:p>
          <a:p>
            <a:pPr marL="457200" marR="0" lvl="1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  <a:sym typeface="Arial"/>
            </a:endParaRPr>
          </a:p>
          <a:p>
            <a:pPr marL="457200" marR="0" lvl="1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  <a:sym typeface="Arial"/>
              </a:rPr>
              <a:t>sll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  <a:sym typeface="Arial"/>
              </a:rPr>
              <a:t>,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  <a:sym typeface="Arial"/>
              </a:rPr>
              <a:t>srl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  <a:sym typeface="Arial"/>
              </a:rPr>
              <a:t>      shift left, right     </a:t>
            </a:r>
          </a:p>
          <a:p>
            <a:pPr marL="457200" marR="0" lvl="1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  <a:sym typeface="Arial"/>
              </a:rPr>
              <a:t>rol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  <a:sym typeface="Arial"/>
              </a:rPr>
              <a:t>,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  <a:sym typeface="Arial"/>
              </a:rPr>
              <a:t>ror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  <a:sym typeface="Arial"/>
              </a:rPr>
              <a:t>      rotate left, right</a:t>
            </a:r>
          </a:p>
          <a:p>
            <a:pPr marL="457200" marR="0" lvl="1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  <a:sym typeface="Arial"/>
              </a:rPr>
              <a:t>=, /=, &lt;, &lt;=, &gt;, &gt;=      equality, greater, less than</a:t>
            </a:r>
          </a:p>
          <a:p>
            <a:pPr marL="457200" marR="0" lvl="1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  <a:sym typeface="Arial"/>
              </a:rPr>
              <a:t>and, or,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  <a:sym typeface="Arial"/>
              </a:rPr>
              <a:t>nand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  <a:sym typeface="Arial"/>
              </a:rPr>
              <a:t>, nor,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  <a:sym typeface="Arial"/>
              </a:rPr>
              <a:t>xor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  <a:sym typeface="Arial"/>
              </a:rPr>
              <a:t>,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  <a:sym typeface="Arial"/>
              </a:rPr>
              <a:t>xnor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  <a:sym typeface="Arial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rPr>
              <a:t>Order precedence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rPr>
              <a:t>Left to right,  Parenthesis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rPr>
              <a:t>Unary    single operand on right   mod A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rPr>
              <a:t>Binary    operators on both sides  A+B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/>
            </a:endParaRPr>
          </a:p>
        </p:txBody>
      </p:sp>
      <p:sp>
        <p:nvSpPr>
          <p:cNvPr id="13" name="Title 11">
            <a:extLst>
              <a:ext uri="{FF2B5EF4-FFF2-40B4-BE49-F238E27FC236}">
                <a16:creationId xmlns:a16="http://schemas.microsoft.com/office/drawing/2014/main" id="{20BCD2EF-D77D-4221-96C6-AC7E9505193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8270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  <a:sym typeface="Arial"/>
              </a:rPr>
              <a:t>VHDL Operators</a:t>
            </a:r>
          </a:p>
        </p:txBody>
      </p:sp>
    </p:spTree>
    <p:extLst>
      <p:ext uri="{BB962C8B-B14F-4D97-AF65-F5344CB8AC3E}">
        <p14:creationId xmlns:p14="http://schemas.microsoft.com/office/powerpoint/2010/main" val="3575300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Google Shape;91;p13"/>
          <p:cNvGrpSpPr/>
          <p:nvPr/>
        </p:nvGrpSpPr>
        <p:grpSpPr>
          <a:xfrm>
            <a:off x="7891397" y="6159817"/>
            <a:ext cx="4300603" cy="650309"/>
            <a:chOff x="7891397" y="6159817"/>
            <a:chExt cx="4300603" cy="650309"/>
          </a:xfrm>
        </p:grpSpPr>
        <p:pic>
          <p:nvPicPr>
            <p:cNvPr id="92" name="Google Shape;92;p1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9273540" y="6159817"/>
              <a:ext cx="2918460" cy="65030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3" name="Google Shape;93;p13"/>
            <p:cNvSpPr/>
            <p:nvPr/>
          </p:nvSpPr>
          <p:spPr>
            <a:xfrm>
              <a:off x="7891397" y="6315694"/>
              <a:ext cx="4300603" cy="338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D8D8D8"/>
                  </a:solidFill>
                  <a:effectLst/>
                  <a:uLnTx/>
                  <a:uFillTx/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Copyright © 2019 University of Colorado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2" name="Vertical Text Placeholder 12">
            <a:extLst>
              <a:ext uri="{FF2B5EF4-FFF2-40B4-BE49-F238E27FC236}">
                <a16:creationId xmlns:a16="http://schemas.microsoft.com/office/drawing/2014/main" id="{41A4096A-A50A-4465-96AC-99B906078373}"/>
              </a:ext>
            </a:extLst>
          </p:cNvPr>
          <p:cNvSpPr txBox="1">
            <a:spLocks/>
          </p:cNvSpPr>
          <p:nvPr/>
        </p:nvSpPr>
        <p:spPr>
          <a:xfrm>
            <a:off x="4925264" y="1269149"/>
            <a:ext cx="6626817" cy="46149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rPr>
              <a:t>Array 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rPr>
              <a:t>string                      “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rPr>
              <a:t>abc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rPr>
              <a:t>”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rPr>
              <a:t>bit_vector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rPr>
              <a:t>             “1001”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rPr>
              <a:t>std_logic_vector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rPr>
              <a:t>  “101Z”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rPr>
              <a:t>Scalar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rPr>
              <a:t>character             ‘a’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rPr>
              <a:t>bit                          ‘1’, ‘0’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rPr>
              <a:t>std_logic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rPr>
              <a:t>               ‘1’, ‘0’, ‘X’, ‘Z’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rPr>
              <a:t>boolean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rPr>
              <a:t>                true, false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rPr>
              <a:t>real, integer         3.14 1E+0, 27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rPr>
              <a:t>time                       fs,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rPr>
              <a:t>ps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rPr>
              <a:t>, ns, us,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rPr>
              <a:t>ms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/>
            </a:endParaRPr>
          </a:p>
        </p:txBody>
      </p:sp>
      <p:sp>
        <p:nvSpPr>
          <p:cNvPr id="13" name="Title 11">
            <a:extLst>
              <a:ext uri="{FF2B5EF4-FFF2-40B4-BE49-F238E27FC236}">
                <a16:creationId xmlns:a16="http://schemas.microsoft.com/office/drawing/2014/main" id="{20BCD2EF-D77D-4221-96C6-AC7E9505193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8270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  <a:sym typeface="Arial"/>
              </a:rPr>
              <a:t>Data Types – scalar and array types</a:t>
            </a:r>
          </a:p>
        </p:txBody>
      </p:sp>
    </p:spTree>
    <p:extLst>
      <p:ext uri="{BB962C8B-B14F-4D97-AF65-F5344CB8AC3E}">
        <p14:creationId xmlns:p14="http://schemas.microsoft.com/office/powerpoint/2010/main" val="42827361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Google Shape;91;p13"/>
          <p:cNvGrpSpPr/>
          <p:nvPr/>
        </p:nvGrpSpPr>
        <p:grpSpPr>
          <a:xfrm>
            <a:off x="7891397" y="6159817"/>
            <a:ext cx="4300603" cy="650309"/>
            <a:chOff x="7891397" y="6159817"/>
            <a:chExt cx="4300603" cy="650309"/>
          </a:xfrm>
        </p:grpSpPr>
        <p:pic>
          <p:nvPicPr>
            <p:cNvPr id="92" name="Google Shape;92;p1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9273540" y="6159817"/>
              <a:ext cx="2918460" cy="65030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3" name="Google Shape;93;p13"/>
            <p:cNvSpPr/>
            <p:nvPr/>
          </p:nvSpPr>
          <p:spPr>
            <a:xfrm>
              <a:off x="7891397" y="6315694"/>
              <a:ext cx="4300603" cy="338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D8D8D8"/>
                  </a:solidFill>
                  <a:effectLst/>
                  <a:uLnTx/>
                  <a:uFillTx/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Copyright © 2019 University of Colorado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2" name="Vertical Text Placeholder 12">
            <a:extLst>
              <a:ext uri="{FF2B5EF4-FFF2-40B4-BE49-F238E27FC236}">
                <a16:creationId xmlns:a16="http://schemas.microsoft.com/office/drawing/2014/main" id="{41A4096A-A50A-4465-96AC-99B906078373}"/>
              </a:ext>
            </a:extLst>
          </p:cNvPr>
          <p:cNvSpPr txBox="1">
            <a:spLocks/>
          </p:cNvSpPr>
          <p:nvPr/>
        </p:nvSpPr>
        <p:spPr>
          <a:xfrm>
            <a:off x="4925264" y="1269149"/>
            <a:ext cx="6626817" cy="46149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rPr>
              <a:t>VHDL Assignments : signal and variable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rPr>
              <a:t>Logical Select  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rPr>
              <a:t>Operators  - Dial 0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rPr>
              <a:t>Scalar and Array data types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/>
            </a:endParaRPr>
          </a:p>
        </p:txBody>
      </p:sp>
      <p:sp>
        <p:nvSpPr>
          <p:cNvPr id="13" name="Title 11">
            <a:extLst>
              <a:ext uri="{FF2B5EF4-FFF2-40B4-BE49-F238E27FC236}">
                <a16:creationId xmlns:a16="http://schemas.microsoft.com/office/drawing/2014/main" id="{20BCD2EF-D77D-4221-96C6-AC7E9505193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8270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  <a:sym typeface="Arial"/>
              </a:rPr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3393550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Google Shape;91;p13"/>
          <p:cNvGrpSpPr/>
          <p:nvPr/>
        </p:nvGrpSpPr>
        <p:grpSpPr>
          <a:xfrm>
            <a:off x="7891397" y="6159817"/>
            <a:ext cx="4300603" cy="650309"/>
            <a:chOff x="7891397" y="6159817"/>
            <a:chExt cx="4300603" cy="650309"/>
          </a:xfrm>
        </p:grpSpPr>
        <p:pic>
          <p:nvPicPr>
            <p:cNvPr id="92" name="Google Shape;92;p1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9273540" y="6159817"/>
              <a:ext cx="2918460" cy="65030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3" name="Google Shape;93;p13"/>
            <p:cNvSpPr/>
            <p:nvPr/>
          </p:nvSpPr>
          <p:spPr>
            <a:xfrm>
              <a:off x="7891397" y="6315694"/>
              <a:ext cx="4300603" cy="338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D8D8D8"/>
                  </a:solidFill>
                  <a:effectLst/>
                  <a:uLnTx/>
                  <a:uFillTx/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Copyright © 2019 University of Colorado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</p:grpSp>
      <p:sp>
        <p:nvSpPr>
          <p:cNvPr id="12" name="Vertical Text Placeholder 12">
            <a:extLst>
              <a:ext uri="{FF2B5EF4-FFF2-40B4-BE49-F238E27FC236}">
                <a16:creationId xmlns:a16="http://schemas.microsoft.com/office/drawing/2014/main" id="{41A4096A-A50A-4465-96AC-99B906078373}"/>
              </a:ext>
            </a:extLst>
          </p:cNvPr>
          <p:cNvSpPr txBox="1">
            <a:spLocks/>
          </p:cNvSpPr>
          <p:nvPr/>
        </p:nvSpPr>
        <p:spPr>
          <a:xfrm>
            <a:off x="4925264" y="1269149"/>
            <a:ext cx="6626817" cy="46149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rPr>
              <a:t>Like any new language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rPr>
              <a:t>If you were going to learn Spanish : 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rPr>
              <a:t>Learn key phrases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rPr>
              <a:t>Learn Grammar and Syntax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rPr>
              <a:t>Make more complex sentences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rPr>
              <a:t>Practice, Practice, Practice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/>
            </a:endParaRPr>
          </a:p>
        </p:txBody>
      </p:sp>
      <p:sp>
        <p:nvSpPr>
          <p:cNvPr id="13" name="Title 11">
            <a:extLst>
              <a:ext uri="{FF2B5EF4-FFF2-40B4-BE49-F238E27FC236}">
                <a16:creationId xmlns:a16="http://schemas.microsoft.com/office/drawing/2014/main" id="{20BCD2EF-D77D-4221-96C6-AC7E9505193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8270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  <a:sym typeface="Arial"/>
              </a:rPr>
              <a:t>How can you learn VHDL?</a:t>
            </a:r>
          </a:p>
        </p:txBody>
      </p:sp>
    </p:spTree>
    <p:extLst>
      <p:ext uri="{BB962C8B-B14F-4D97-AF65-F5344CB8AC3E}">
        <p14:creationId xmlns:p14="http://schemas.microsoft.com/office/powerpoint/2010/main" val="9956075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Google Shape;91;p13"/>
          <p:cNvGrpSpPr/>
          <p:nvPr/>
        </p:nvGrpSpPr>
        <p:grpSpPr>
          <a:xfrm>
            <a:off x="7891397" y="6159817"/>
            <a:ext cx="4300603" cy="650309"/>
            <a:chOff x="7891397" y="6159817"/>
            <a:chExt cx="4300603" cy="650309"/>
          </a:xfrm>
        </p:grpSpPr>
        <p:pic>
          <p:nvPicPr>
            <p:cNvPr id="92" name="Google Shape;92;p1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9273540" y="6159817"/>
              <a:ext cx="2918460" cy="65030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3" name="Google Shape;93;p13"/>
            <p:cNvSpPr/>
            <p:nvPr/>
          </p:nvSpPr>
          <p:spPr>
            <a:xfrm>
              <a:off x="7891397" y="6315694"/>
              <a:ext cx="4300603" cy="338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D8D8D8"/>
                  </a:solidFill>
                  <a:effectLst/>
                  <a:uLnTx/>
                  <a:uFillTx/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Copyright © 2019 University of Colorado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</p:grpSp>
      <p:sp>
        <p:nvSpPr>
          <p:cNvPr id="12" name="Vertical Text Placeholder 12">
            <a:extLst>
              <a:ext uri="{FF2B5EF4-FFF2-40B4-BE49-F238E27FC236}">
                <a16:creationId xmlns:a16="http://schemas.microsoft.com/office/drawing/2014/main" id="{41A4096A-A50A-4465-96AC-99B906078373}"/>
              </a:ext>
            </a:extLst>
          </p:cNvPr>
          <p:cNvSpPr txBox="1">
            <a:spLocks/>
          </p:cNvSpPr>
          <p:nvPr/>
        </p:nvSpPr>
        <p:spPr>
          <a:xfrm>
            <a:off x="4925264" y="1269149"/>
            <a:ext cx="6626817" cy="46149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rPr>
              <a:t>A 4-bit Comparator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/>
            </a:endParaRPr>
          </a:p>
        </p:txBody>
      </p:sp>
      <p:sp>
        <p:nvSpPr>
          <p:cNvPr id="13" name="Title 11">
            <a:extLst>
              <a:ext uri="{FF2B5EF4-FFF2-40B4-BE49-F238E27FC236}">
                <a16:creationId xmlns:a16="http://schemas.microsoft.com/office/drawing/2014/main" id="{20BCD2EF-D77D-4221-96C6-AC7E9505193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8270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  <a:sym typeface="Arial"/>
              </a:rPr>
              <a:t>How would you write the VHDL code?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5F9D2D0-324B-4795-A8E9-93464A549F95}"/>
              </a:ext>
            </a:extLst>
          </p:cNvPr>
          <p:cNvGrpSpPr/>
          <p:nvPr/>
        </p:nvGrpSpPr>
        <p:grpSpPr>
          <a:xfrm>
            <a:off x="4511794" y="2080387"/>
            <a:ext cx="5529904" cy="3803739"/>
            <a:chOff x="2794806" y="2067931"/>
            <a:chExt cx="7261487" cy="3803739"/>
          </a:xfrm>
        </p:grpSpPr>
        <p:sp>
          <p:nvSpPr>
            <p:cNvPr id="8" name="AutoShape 59">
              <a:extLst>
                <a:ext uri="{FF2B5EF4-FFF2-40B4-BE49-F238E27FC236}">
                  <a16:creationId xmlns:a16="http://schemas.microsoft.com/office/drawing/2014/main" id="{5BD3350C-62CE-4E4D-9CC1-0038E1C9A9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46154" y="3452109"/>
              <a:ext cx="685800" cy="685165"/>
            </a:xfrm>
            <a:prstGeom prst="flowChartDelay">
              <a:avLst/>
            </a:prstGeom>
            <a:noFill/>
            <a:ln w="9525">
              <a:solidFill>
                <a:sysClr val="window" lastClr="FFFFFF"/>
              </a:solidFill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  <a:sym typeface="Arial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589257A-F8FE-439D-9F7C-D1CE146A137E}"/>
                </a:ext>
              </a:extLst>
            </p:cNvPr>
            <p:cNvSpPr/>
            <p:nvPr/>
          </p:nvSpPr>
          <p:spPr>
            <a:xfrm>
              <a:off x="8870835" y="3361424"/>
              <a:ext cx="1015968" cy="369332"/>
            </a:xfrm>
            <a:prstGeom prst="rect">
              <a:avLst/>
            </a:prstGeom>
            <a:ln>
              <a:solidFill>
                <a:sysClr val="window" lastClr="FFFFFF"/>
              </a:solidFill>
            </a:ln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SimSun" panose="02010600030101010101" pitchFamily="2" charset="-122"/>
                  <a:cs typeface="Arial"/>
                  <a:sym typeface="Arial"/>
                </a:rPr>
                <a:t>Result</a:t>
              </a: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D80AD3EB-9977-4576-B035-399E541314CA}"/>
                </a:ext>
              </a:extLst>
            </p:cNvPr>
            <p:cNvGrpSpPr/>
            <p:nvPr/>
          </p:nvGrpSpPr>
          <p:grpSpPr>
            <a:xfrm>
              <a:off x="4574709" y="3874433"/>
              <a:ext cx="1186434" cy="1025464"/>
              <a:chOff x="1057197" y="4357345"/>
              <a:chExt cx="1186434" cy="1025464"/>
            </a:xfrm>
          </p:grpSpPr>
          <p:grpSp>
            <p:nvGrpSpPr>
              <p:cNvPr id="78" name="Group 77">
                <a:extLst>
                  <a:ext uri="{FF2B5EF4-FFF2-40B4-BE49-F238E27FC236}">
                    <a16:creationId xmlns:a16="http://schemas.microsoft.com/office/drawing/2014/main" id="{D9867234-0014-4EF9-8353-02C5699F885B}"/>
                  </a:ext>
                </a:extLst>
              </p:cNvPr>
              <p:cNvGrpSpPr/>
              <p:nvPr/>
            </p:nvGrpSpPr>
            <p:grpSpPr>
              <a:xfrm>
                <a:off x="1057197" y="4357345"/>
                <a:ext cx="1104294" cy="1025464"/>
                <a:chOff x="1042916" y="3100292"/>
                <a:chExt cx="1104294" cy="1025464"/>
              </a:xfrm>
            </p:grpSpPr>
            <p:sp>
              <p:nvSpPr>
                <p:cNvPr id="80" name="Arc 79">
                  <a:extLst>
                    <a:ext uri="{FF2B5EF4-FFF2-40B4-BE49-F238E27FC236}">
                      <a16:creationId xmlns:a16="http://schemas.microsoft.com/office/drawing/2014/main" id="{33781EC1-C892-422E-9DB7-9187CB85A8C5}"/>
                    </a:ext>
                  </a:extLst>
                </p:cNvPr>
                <p:cNvSpPr/>
                <p:nvPr/>
              </p:nvSpPr>
              <p:spPr>
                <a:xfrm>
                  <a:off x="1164579" y="3211357"/>
                  <a:ext cx="200086" cy="661886"/>
                </a:xfrm>
                <a:prstGeom prst="arc">
                  <a:avLst/>
                </a:prstGeom>
                <a:noFill/>
                <a:ln w="12700" cap="flat" cmpd="sng" algn="ctr">
                  <a:solidFill>
                    <a:sysClr val="window" lastClr="FFFFFF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Arial"/>
                    <a:sym typeface="Arial"/>
                  </a:endParaRPr>
                </a:p>
              </p:txBody>
            </p:sp>
            <p:sp>
              <p:nvSpPr>
                <p:cNvPr id="81" name="Arc 80">
                  <a:extLst>
                    <a:ext uri="{FF2B5EF4-FFF2-40B4-BE49-F238E27FC236}">
                      <a16:creationId xmlns:a16="http://schemas.microsoft.com/office/drawing/2014/main" id="{A7065E1A-531A-48CD-B272-3FD230E709FE}"/>
                    </a:ext>
                  </a:extLst>
                </p:cNvPr>
                <p:cNvSpPr/>
                <p:nvPr/>
              </p:nvSpPr>
              <p:spPr>
                <a:xfrm>
                  <a:off x="1164579" y="3229768"/>
                  <a:ext cx="200086" cy="668191"/>
                </a:xfrm>
                <a:prstGeom prst="arc">
                  <a:avLst>
                    <a:gd name="adj1" fmla="val 20869412"/>
                    <a:gd name="adj2" fmla="val 5445518"/>
                  </a:avLst>
                </a:prstGeom>
                <a:noFill/>
                <a:ln w="12700" cap="flat" cmpd="sng" algn="ctr">
                  <a:solidFill>
                    <a:sysClr val="window" lastClr="FFFFFF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Arial"/>
                    <a:sym typeface="Arial"/>
                  </a:endParaRPr>
                </a:p>
              </p:txBody>
            </p:sp>
            <p:cxnSp>
              <p:nvCxnSpPr>
                <p:cNvPr id="82" name="Straight Connector 81">
                  <a:extLst>
                    <a:ext uri="{FF2B5EF4-FFF2-40B4-BE49-F238E27FC236}">
                      <a16:creationId xmlns:a16="http://schemas.microsoft.com/office/drawing/2014/main" id="{3F40BFC0-D3EA-4AF1-B696-24671D651280}"/>
                    </a:ext>
                  </a:extLst>
                </p:cNvPr>
                <p:cNvCxnSpPr/>
                <p:nvPr/>
              </p:nvCxnSpPr>
              <p:spPr>
                <a:xfrm>
                  <a:off x="1264622" y="3211357"/>
                  <a:ext cx="426738" cy="0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ysClr val="window" lastClr="FFFFFF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83" name="Straight Connector 82">
                  <a:extLst>
                    <a:ext uri="{FF2B5EF4-FFF2-40B4-BE49-F238E27FC236}">
                      <a16:creationId xmlns:a16="http://schemas.microsoft.com/office/drawing/2014/main" id="{FDB7A9D0-5C8D-4DED-B2BC-144D118E197A}"/>
                    </a:ext>
                  </a:extLst>
                </p:cNvPr>
                <p:cNvCxnSpPr/>
                <p:nvPr/>
              </p:nvCxnSpPr>
              <p:spPr>
                <a:xfrm>
                  <a:off x="1264622" y="3897959"/>
                  <a:ext cx="426738" cy="0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ysClr val="window" lastClr="FFFFFF"/>
                  </a:solidFill>
                  <a:prstDash val="solid"/>
                  <a:miter lim="800000"/>
                </a:ln>
                <a:effectLst/>
              </p:spPr>
            </p:cxnSp>
            <p:sp>
              <p:nvSpPr>
                <p:cNvPr id="84" name="Arc 83">
                  <a:extLst>
                    <a:ext uri="{FF2B5EF4-FFF2-40B4-BE49-F238E27FC236}">
                      <a16:creationId xmlns:a16="http://schemas.microsoft.com/office/drawing/2014/main" id="{4566F6FB-C086-4449-B410-1C5D021630CF}"/>
                    </a:ext>
                  </a:extLst>
                </p:cNvPr>
                <p:cNvSpPr/>
                <p:nvPr/>
              </p:nvSpPr>
              <p:spPr>
                <a:xfrm>
                  <a:off x="1232810" y="3211356"/>
                  <a:ext cx="914400" cy="914400"/>
                </a:xfrm>
                <a:prstGeom prst="arc">
                  <a:avLst>
                    <a:gd name="adj1" fmla="val 16200000"/>
                    <a:gd name="adj2" fmla="val 20432244"/>
                  </a:avLst>
                </a:prstGeom>
                <a:noFill/>
                <a:ln w="12700" cap="flat" cmpd="sng" algn="ctr">
                  <a:solidFill>
                    <a:sysClr val="window" lastClr="FFFFFF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Arial"/>
                    <a:sym typeface="Arial"/>
                  </a:endParaRPr>
                </a:p>
              </p:txBody>
            </p:sp>
            <p:sp>
              <p:nvSpPr>
                <p:cNvPr id="85" name="Arc 84">
                  <a:extLst>
                    <a:ext uri="{FF2B5EF4-FFF2-40B4-BE49-F238E27FC236}">
                      <a16:creationId xmlns:a16="http://schemas.microsoft.com/office/drawing/2014/main" id="{BECB3702-C2B1-47C3-8052-A5A9E0F3F71D}"/>
                    </a:ext>
                  </a:extLst>
                </p:cNvPr>
                <p:cNvSpPr/>
                <p:nvPr/>
              </p:nvSpPr>
              <p:spPr>
                <a:xfrm>
                  <a:off x="1207820" y="3100292"/>
                  <a:ext cx="914400" cy="796865"/>
                </a:xfrm>
                <a:prstGeom prst="arc">
                  <a:avLst>
                    <a:gd name="adj1" fmla="val 108464"/>
                    <a:gd name="adj2" fmla="val 5358143"/>
                  </a:avLst>
                </a:prstGeom>
                <a:noFill/>
                <a:ln w="12700" cap="flat" cmpd="sng" algn="ctr">
                  <a:solidFill>
                    <a:sysClr val="window" lastClr="FFFFFF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Arial"/>
                    <a:sym typeface="Arial"/>
                  </a:endParaRPr>
                </a:p>
              </p:txBody>
            </p:sp>
            <p:sp>
              <p:nvSpPr>
                <p:cNvPr id="86" name="Arc 85">
                  <a:extLst>
                    <a:ext uri="{FF2B5EF4-FFF2-40B4-BE49-F238E27FC236}">
                      <a16:creationId xmlns:a16="http://schemas.microsoft.com/office/drawing/2014/main" id="{F27468A4-65B3-4E8D-97AE-66CD968E99F1}"/>
                    </a:ext>
                  </a:extLst>
                </p:cNvPr>
                <p:cNvSpPr/>
                <p:nvPr/>
              </p:nvSpPr>
              <p:spPr>
                <a:xfrm>
                  <a:off x="1042916" y="3219142"/>
                  <a:ext cx="200086" cy="661886"/>
                </a:xfrm>
                <a:prstGeom prst="arc">
                  <a:avLst/>
                </a:prstGeom>
                <a:noFill/>
                <a:ln w="12700" cap="flat" cmpd="sng" algn="ctr">
                  <a:solidFill>
                    <a:sysClr val="window" lastClr="FFFFFF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Arial"/>
                    <a:sym typeface="Arial"/>
                  </a:endParaRPr>
                </a:p>
              </p:txBody>
            </p:sp>
            <p:sp>
              <p:nvSpPr>
                <p:cNvPr id="87" name="Arc 86">
                  <a:extLst>
                    <a:ext uri="{FF2B5EF4-FFF2-40B4-BE49-F238E27FC236}">
                      <a16:creationId xmlns:a16="http://schemas.microsoft.com/office/drawing/2014/main" id="{9942D4E3-4387-4865-8F04-512984867F44}"/>
                    </a:ext>
                  </a:extLst>
                </p:cNvPr>
                <p:cNvSpPr/>
                <p:nvPr/>
              </p:nvSpPr>
              <p:spPr>
                <a:xfrm>
                  <a:off x="1042916" y="3237553"/>
                  <a:ext cx="200086" cy="668191"/>
                </a:xfrm>
                <a:prstGeom prst="arc">
                  <a:avLst>
                    <a:gd name="adj1" fmla="val 20869412"/>
                    <a:gd name="adj2" fmla="val 5445518"/>
                  </a:avLst>
                </a:prstGeom>
                <a:noFill/>
                <a:ln w="12700" cap="flat" cmpd="sng" algn="ctr">
                  <a:solidFill>
                    <a:sysClr val="window" lastClr="FFFFFF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79" name="AutoShape 74">
                <a:extLst>
                  <a:ext uri="{FF2B5EF4-FFF2-40B4-BE49-F238E27FC236}">
                    <a16:creationId xmlns:a16="http://schemas.microsoft.com/office/drawing/2014/main" id="{FC9EA3D9-CCC6-4A53-A26D-0C1B5ECCDA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29331" y="4742203"/>
                <a:ext cx="114300" cy="114300"/>
              </a:xfrm>
              <a:prstGeom prst="flowChartConnector">
                <a:avLst/>
              </a:prstGeom>
              <a:solidFill>
                <a:srgbClr val="FFFFFF"/>
              </a:solidFill>
              <a:ln w="9525">
                <a:solidFill>
                  <a:sysClr val="window" lastClr="FFFFFF"/>
                </a:solidFill>
                <a:round/>
                <a:headEnd/>
                <a:tailEnd/>
              </a:ln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/>
                  <a:sym typeface="Arial"/>
                </a:endParaRPr>
              </a:p>
            </p:txBody>
          </p:sp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9785B39-08D7-4CED-AC6F-D626EDF51AD6}"/>
                </a:ext>
              </a:extLst>
            </p:cNvPr>
            <p:cNvSpPr/>
            <p:nvPr/>
          </p:nvSpPr>
          <p:spPr>
            <a:xfrm>
              <a:off x="2794806" y="2111683"/>
              <a:ext cx="351378" cy="369332"/>
            </a:xfrm>
            <a:prstGeom prst="rect">
              <a:avLst/>
            </a:prstGeom>
            <a:ln>
              <a:solidFill>
                <a:sysClr val="window" lastClr="FFFFFF"/>
              </a:solidFill>
            </a:ln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SimSun" panose="02010600030101010101" pitchFamily="2" charset="-122"/>
                  <a:cs typeface="Arial"/>
                  <a:sym typeface="Arial"/>
                </a:rPr>
                <a:t>A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B3F42AB9-0E1C-4638-B633-FF2D090EE9A3}"/>
                </a:ext>
              </a:extLst>
            </p:cNvPr>
            <p:cNvGrpSpPr/>
            <p:nvPr/>
          </p:nvGrpSpPr>
          <p:grpSpPr>
            <a:xfrm>
              <a:off x="4603596" y="2067931"/>
              <a:ext cx="1186434" cy="1025464"/>
              <a:chOff x="1057197" y="4357345"/>
              <a:chExt cx="1186434" cy="1025464"/>
            </a:xfrm>
          </p:grpSpPr>
          <p:grpSp>
            <p:nvGrpSpPr>
              <p:cNvPr id="68" name="Group 67">
                <a:extLst>
                  <a:ext uri="{FF2B5EF4-FFF2-40B4-BE49-F238E27FC236}">
                    <a16:creationId xmlns:a16="http://schemas.microsoft.com/office/drawing/2014/main" id="{0CE45ADD-205F-4B6C-9C1A-EF8D78E38616}"/>
                  </a:ext>
                </a:extLst>
              </p:cNvPr>
              <p:cNvGrpSpPr/>
              <p:nvPr/>
            </p:nvGrpSpPr>
            <p:grpSpPr>
              <a:xfrm>
                <a:off x="1057197" y="4357345"/>
                <a:ext cx="1104294" cy="1025464"/>
                <a:chOff x="1042916" y="3100292"/>
                <a:chExt cx="1104294" cy="1025464"/>
              </a:xfrm>
            </p:grpSpPr>
            <p:sp>
              <p:nvSpPr>
                <p:cNvPr id="70" name="Arc 69">
                  <a:extLst>
                    <a:ext uri="{FF2B5EF4-FFF2-40B4-BE49-F238E27FC236}">
                      <a16:creationId xmlns:a16="http://schemas.microsoft.com/office/drawing/2014/main" id="{D504F03E-A6BE-42B6-86DD-393BA9F2D1DE}"/>
                    </a:ext>
                  </a:extLst>
                </p:cNvPr>
                <p:cNvSpPr/>
                <p:nvPr/>
              </p:nvSpPr>
              <p:spPr>
                <a:xfrm>
                  <a:off x="1164579" y="3211357"/>
                  <a:ext cx="200086" cy="661886"/>
                </a:xfrm>
                <a:prstGeom prst="arc">
                  <a:avLst/>
                </a:prstGeom>
                <a:noFill/>
                <a:ln w="12700" cap="flat" cmpd="sng" algn="ctr">
                  <a:solidFill>
                    <a:sysClr val="window" lastClr="FFFFFF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Arial"/>
                    <a:sym typeface="Arial"/>
                  </a:endParaRPr>
                </a:p>
              </p:txBody>
            </p:sp>
            <p:sp>
              <p:nvSpPr>
                <p:cNvPr id="71" name="Arc 70">
                  <a:extLst>
                    <a:ext uri="{FF2B5EF4-FFF2-40B4-BE49-F238E27FC236}">
                      <a16:creationId xmlns:a16="http://schemas.microsoft.com/office/drawing/2014/main" id="{2D5054F6-251A-443F-B68F-3F5A70287C77}"/>
                    </a:ext>
                  </a:extLst>
                </p:cNvPr>
                <p:cNvSpPr/>
                <p:nvPr/>
              </p:nvSpPr>
              <p:spPr>
                <a:xfrm>
                  <a:off x="1164579" y="3229768"/>
                  <a:ext cx="200086" cy="668191"/>
                </a:xfrm>
                <a:prstGeom prst="arc">
                  <a:avLst>
                    <a:gd name="adj1" fmla="val 20869412"/>
                    <a:gd name="adj2" fmla="val 5445518"/>
                  </a:avLst>
                </a:prstGeom>
                <a:noFill/>
                <a:ln w="12700" cap="flat" cmpd="sng" algn="ctr">
                  <a:solidFill>
                    <a:sysClr val="window" lastClr="FFFFFF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Arial"/>
                    <a:sym typeface="Arial"/>
                  </a:endParaRPr>
                </a:p>
              </p:txBody>
            </p:sp>
            <p:cxnSp>
              <p:nvCxnSpPr>
                <p:cNvPr id="72" name="Straight Connector 71">
                  <a:extLst>
                    <a:ext uri="{FF2B5EF4-FFF2-40B4-BE49-F238E27FC236}">
                      <a16:creationId xmlns:a16="http://schemas.microsoft.com/office/drawing/2014/main" id="{1169A069-7150-400A-8753-1EB2CB993928}"/>
                    </a:ext>
                  </a:extLst>
                </p:cNvPr>
                <p:cNvCxnSpPr/>
                <p:nvPr/>
              </p:nvCxnSpPr>
              <p:spPr>
                <a:xfrm>
                  <a:off x="1264622" y="3211357"/>
                  <a:ext cx="426738" cy="0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ysClr val="window" lastClr="FFFFFF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73" name="Straight Connector 72">
                  <a:extLst>
                    <a:ext uri="{FF2B5EF4-FFF2-40B4-BE49-F238E27FC236}">
                      <a16:creationId xmlns:a16="http://schemas.microsoft.com/office/drawing/2014/main" id="{B626CD07-717C-419F-B5F3-ED0D262A413F}"/>
                    </a:ext>
                  </a:extLst>
                </p:cNvPr>
                <p:cNvCxnSpPr/>
                <p:nvPr/>
              </p:nvCxnSpPr>
              <p:spPr>
                <a:xfrm>
                  <a:off x="1264622" y="3897959"/>
                  <a:ext cx="426738" cy="0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ysClr val="window" lastClr="FFFFFF"/>
                  </a:solidFill>
                  <a:prstDash val="solid"/>
                  <a:miter lim="800000"/>
                </a:ln>
                <a:effectLst/>
              </p:spPr>
            </p:cxnSp>
            <p:sp>
              <p:nvSpPr>
                <p:cNvPr id="74" name="Arc 73">
                  <a:extLst>
                    <a:ext uri="{FF2B5EF4-FFF2-40B4-BE49-F238E27FC236}">
                      <a16:creationId xmlns:a16="http://schemas.microsoft.com/office/drawing/2014/main" id="{7C41420A-7BC9-4AEF-A6F2-AC9576D855E1}"/>
                    </a:ext>
                  </a:extLst>
                </p:cNvPr>
                <p:cNvSpPr/>
                <p:nvPr/>
              </p:nvSpPr>
              <p:spPr>
                <a:xfrm>
                  <a:off x="1232810" y="3211356"/>
                  <a:ext cx="914400" cy="914400"/>
                </a:xfrm>
                <a:prstGeom prst="arc">
                  <a:avLst>
                    <a:gd name="adj1" fmla="val 16200000"/>
                    <a:gd name="adj2" fmla="val 20432244"/>
                  </a:avLst>
                </a:prstGeom>
                <a:noFill/>
                <a:ln w="12700" cap="flat" cmpd="sng" algn="ctr">
                  <a:solidFill>
                    <a:sysClr val="window" lastClr="FFFFFF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Arial"/>
                    <a:sym typeface="Arial"/>
                  </a:endParaRPr>
                </a:p>
              </p:txBody>
            </p:sp>
            <p:sp>
              <p:nvSpPr>
                <p:cNvPr id="75" name="Arc 74">
                  <a:extLst>
                    <a:ext uri="{FF2B5EF4-FFF2-40B4-BE49-F238E27FC236}">
                      <a16:creationId xmlns:a16="http://schemas.microsoft.com/office/drawing/2014/main" id="{5A920DE4-D542-4E2D-893E-8E3493A42660}"/>
                    </a:ext>
                  </a:extLst>
                </p:cNvPr>
                <p:cNvSpPr/>
                <p:nvPr/>
              </p:nvSpPr>
              <p:spPr>
                <a:xfrm>
                  <a:off x="1207820" y="3100292"/>
                  <a:ext cx="914400" cy="796865"/>
                </a:xfrm>
                <a:prstGeom prst="arc">
                  <a:avLst>
                    <a:gd name="adj1" fmla="val 108464"/>
                    <a:gd name="adj2" fmla="val 5358143"/>
                  </a:avLst>
                </a:prstGeom>
                <a:noFill/>
                <a:ln w="12700" cap="flat" cmpd="sng" algn="ctr">
                  <a:solidFill>
                    <a:sysClr val="window" lastClr="FFFFFF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Arial"/>
                    <a:sym typeface="Arial"/>
                  </a:endParaRPr>
                </a:p>
              </p:txBody>
            </p:sp>
            <p:sp>
              <p:nvSpPr>
                <p:cNvPr id="76" name="Arc 75">
                  <a:extLst>
                    <a:ext uri="{FF2B5EF4-FFF2-40B4-BE49-F238E27FC236}">
                      <a16:creationId xmlns:a16="http://schemas.microsoft.com/office/drawing/2014/main" id="{90CBB7BA-5111-49B0-97AD-96A852B566CC}"/>
                    </a:ext>
                  </a:extLst>
                </p:cNvPr>
                <p:cNvSpPr/>
                <p:nvPr/>
              </p:nvSpPr>
              <p:spPr>
                <a:xfrm>
                  <a:off x="1042916" y="3219142"/>
                  <a:ext cx="200086" cy="661886"/>
                </a:xfrm>
                <a:prstGeom prst="arc">
                  <a:avLst/>
                </a:prstGeom>
                <a:noFill/>
                <a:ln w="12700" cap="flat" cmpd="sng" algn="ctr">
                  <a:solidFill>
                    <a:sysClr val="window" lastClr="FFFFFF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Arial"/>
                    <a:sym typeface="Arial"/>
                  </a:endParaRPr>
                </a:p>
              </p:txBody>
            </p:sp>
            <p:sp>
              <p:nvSpPr>
                <p:cNvPr id="77" name="Arc 76">
                  <a:extLst>
                    <a:ext uri="{FF2B5EF4-FFF2-40B4-BE49-F238E27FC236}">
                      <a16:creationId xmlns:a16="http://schemas.microsoft.com/office/drawing/2014/main" id="{EAFF1286-E8E3-48A4-AE46-C0CDE33B334C}"/>
                    </a:ext>
                  </a:extLst>
                </p:cNvPr>
                <p:cNvSpPr/>
                <p:nvPr/>
              </p:nvSpPr>
              <p:spPr>
                <a:xfrm>
                  <a:off x="1042916" y="3237553"/>
                  <a:ext cx="200086" cy="668191"/>
                </a:xfrm>
                <a:prstGeom prst="arc">
                  <a:avLst>
                    <a:gd name="adj1" fmla="val 20869412"/>
                    <a:gd name="adj2" fmla="val 5445518"/>
                  </a:avLst>
                </a:prstGeom>
                <a:noFill/>
                <a:ln w="12700" cap="flat" cmpd="sng" algn="ctr">
                  <a:solidFill>
                    <a:sysClr val="window" lastClr="FFFFFF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69" name="AutoShape 74">
                <a:extLst>
                  <a:ext uri="{FF2B5EF4-FFF2-40B4-BE49-F238E27FC236}">
                    <a16:creationId xmlns:a16="http://schemas.microsoft.com/office/drawing/2014/main" id="{A95DA62F-C95B-438F-8971-677D7969FD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29331" y="4742203"/>
                <a:ext cx="114300" cy="114300"/>
              </a:xfrm>
              <a:prstGeom prst="flowChartConnector">
                <a:avLst/>
              </a:prstGeom>
              <a:solidFill>
                <a:srgbClr val="FFFFFF"/>
              </a:solidFill>
              <a:ln w="9525">
                <a:solidFill>
                  <a:sysClr val="window" lastClr="FFFFFF"/>
                </a:solidFill>
                <a:round/>
                <a:headEnd/>
                <a:tailEnd/>
              </a:ln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/>
                  <a:sym typeface="Arial"/>
                </a:endParaRPr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6871FC5B-D2CD-4E31-9F52-4A520B4276CA}"/>
                </a:ext>
              </a:extLst>
            </p:cNvPr>
            <p:cNvGrpSpPr/>
            <p:nvPr/>
          </p:nvGrpSpPr>
          <p:grpSpPr>
            <a:xfrm>
              <a:off x="4574709" y="2951180"/>
              <a:ext cx="1186434" cy="1025464"/>
              <a:chOff x="1057197" y="4357345"/>
              <a:chExt cx="1186434" cy="1025464"/>
            </a:xfrm>
          </p:grpSpPr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B1767DC2-2405-4495-BF7B-53F306721A6A}"/>
                  </a:ext>
                </a:extLst>
              </p:cNvPr>
              <p:cNvGrpSpPr/>
              <p:nvPr/>
            </p:nvGrpSpPr>
            <p:grpSpPr>
              <a:xfrm>
                <a:off x="1057197" y="4357345"/>
                <a:ext cx="1104294" cy="1025464"/>
                <a:chOff x="1042916" y="3100292"/>
                <a:chExt cx="1104294" cy="1025464"/>
              </a:xfrm>
            </p:grpSpPr>
            <p:sp>
              <p:nvSpPr>
                <p:cNvPr id="60" name="Arc 59">
                  <a:extLst>
                    <a:ext uri="{FF2B5EF4-FFF2-40B4-BE49-F238E27FC236}">
                      <a16:creationId xmlns:a16="http://schemas.microsoft.com/office/drawing/2014/main" id="{B640295F-DD9E-439B-9C3B-2EF496454506}"/>
                    </a:ext>
                  </a:extLst>
                </p:cNvPr>
                <p:cNvSpPr/>
                <p:nvPr/>
              </p:nvSpPr>
              <p:spPr>
                <a:xfrm>
                  <a:off x="1164579" y="3211357"/>
                  <a:ext cx="200086" cy="661886"/>
                </a:xfrm>
                <a:prstGeom prst="arc">
                  <a:avLst/>
                </a:prstGeom>
                <a:noFill/>
                <a:ln w="12700" cap="flat" cmpd="sng" algn="ctr">
                  <a:solidFill>
                    <a:sysClr val="window" lastClr="FFFFFF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Arial"/>
                    <a:sym typeface="Arial"/>
                  </a:endParaRPr>
                </a:p>
              </p:txBody>
            </p:sp>
            <p:sp>
              <p:nvSpPr>
                <p:cNvPr id="61" name="Arc 60">
                  <a:extLst>
                    <a:ext uri="{FF2B5EF4-FFF2-40B4-BE49-F238E27FC236}">
                      <a16:creationId xmlns:a16="http://schemas.microsoft.com/office/drawing/2014/main" id="{D7A628D2-D4FA-422C-9009-BB9D05DCD3F1}"/>
                    </a:ext>
                  </a:extLst>
                </p:cNvPr>
                <p:cNvSpPr/>
                <p:nvPr/>
              </p:nvSpPr>
              <p:spPr>
                <a:xfrm>
                  <a:off x="1164579" y="3229768"/>
                  <a:ext cx="200086" cy="668191"/>
                </a:xfrm>
                <a:prstGeom prst="arc">
                  <a:avLst>
                    <a:gd name="adj1" fmla="val 20869412"/>
                    <a:gd name="adj2" fmla="val 5445518"/>
                  </a:avLst>
                </a:prstGeom>
                <a:noFill/>
                <a:ln w="12700" cap="flat" cmpd="sng" algn="ctr">
                  <a:solidFill>
                    <a:sysClr val="window" lastClr="FFFFFF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Arial"/>
                    <a:sym typeface="Arial"/>
                  </a:endParaRPr>
                </a:p>
              </p:txBody>
            </p:sp>
            <p:cxnSp>
              <p:nvCxnSpPr>
                <p:cNvPr id="62" name="Straight Connector 61">
                  <a:extLst>
                    <a:ext uri="{FF2B5EF4-FFF2-40B4-BE49-F238E27FC236}">
                      <a16:creationId xmlns:a16="http://schemas.microsoft.com/office/drawing/2014/main" id="{4C679086-6CDA-49CF-BA36-3785470FF42F}"/>
                    </a:ext>
                  </a:extLst>
                </p:cNvPr>
                <p:cNvCxnSpPr/>
                <p:nvPr/>
              </p:nvCxnSpPr>
              <p:spPr>
                <a:xfrm>
                  <a:off x="1264622" y="3211357"/>
                  <a:ext cx="426738" cy="0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ysClr val="window" lastClr="FFFFFF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63" name="Straight Connector 62">
                  <a:extLst>
                    <a:ext uri="{FF2B5EF4-FFF2-40B4-BE49-F238E27FC236}">
                      <a16:creationId xmlns:a16="http://schemas.microsoft.com/office/drawing/2014/main" id="{58781A6D-98B2-428E-AE24-5A392CBCF8A0}"/>
                    </a:ext>
                  </a:extLst>
                </p:cNvPr>
                <p:cNvCxnSpPr/>
                <p:nvPr/>
              </p:nvCxnSpPr>
              <p:spPr>
                <a:xfrm>
                  <a:off x="1264622" y="3897959"/>
                  <a:ext cx="426738" cy="0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ysClr val="window" lastClr="FFFFFF"/>
                  </a:solidFill>
                  <a:prstDash val="solid"/>
                  <a:miter lim="800000"/>
                </a:ln>
                <a:effectLst/>
              </p:spPr>
            </p:cxnSp>
            <p:sp>
              <p:nvSpPr>
                <p:cNvPr id="64" name="Arc 63">
                  <a:extLst>
                    <a:ext uri="{FF2B5EF4-FFF2-40B4-BE49-F238E27FC236}">
                      <a16:creationId xmlns:a16="http://schemas.microsoft.com/office/drawing/2014/main" id="{D9770196-75EE-46A5-BA69-EEA404B5E48A}"/>
                    </a:ext>
                  </a:extLst>
                </p:cNvPr>
                <p:cNvSpPr/>
                <p:nvPr/>
              </p:nvSpPr>
              <p:spPr>
                <a:xfrm>
                  <a:off x="1232810" y="3211356"/>
                  <a:ext cx="914400" cy="914400"/>
                </a:xfrm>
                <a:prstGeom prst="arc">
                  <a:avLst>
                    <a:gd name="adj1" fmla="val 16200000"/>
                    <a:gd name="adj2" fmla="val 20432244"/>
                  </a:avLst>
                </a:prstGeom>
                <a:noFill/>
                <a:ln w="12700" cap="flat" cmpd="sng" algn="ctr">
                  <a:solidFill>
                    <a:sysClr val="window" lastClr="FFFFFF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Arial"/>
                    <a:sym typeface="Arial"/>
                  </a:endParaRPr>
                </a:p>
              </p:txBody>
            </p:sp>
            <p:sp>
              <p:nvSpPr>
                <p:cNvPr id="65" name="Arc 64">
                  <a:extLst>
                    <a:ext uri="{FF2B5EF4-FFF2-40B4-BE49-F238E27FC236}">
                      <a16:creationId xmlns:a16="http://schemas.microsoft.com/office/drawing/2014/main" id="{1122FC86-AB01-48A2-8A22-D2F8EFFC3819}"/>
                    </a:ext>
                  </a:extLst>
                </p:cNvPr>
                <p:cNvSpPr/>
                <p:nvPr/>
              </p:nvSpPr>
              <p:spPr>
                <a:xfrm>
                  <a:off x="1207820" y="3100292"/>
                  <a:ext cx="914400" cy="796865"/>
                </a:xfrm>
                <a:prstGeom prst="arc">
                  <a:avLst>
                    <a:gd name="adj1" fmla="val 108464"/>
                    <a:gd name="adj2" fmla="val 5358143"/>
                  </a:avLst>
                </a:prstGeom>
                <a:noFill/>
                <a:ln w="12700" cap="flat" cmpd="sng" algn="ctr">
                  <a:solidFill>
                    <a:sysClr val="window" lastClr="FFFFFF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Arial"/>
                    <a:sym typeface="Arial"/>
                  </a:endParaRPr>
                </a:p>
              </p:txBody>
            </p:sp>
            <p:sp>
              <p:nvSpPr>
                <p:cNvPr id="66" name="Arc 65">
                  <a:extLst>
                    <a:ext uri="{FF2B5EF4-FFF2-40B4-BE49-F238E27FC236}">
                      <a16:creationId xmlns:a16="http://schemas.microsoft.com/office/drawing/2014/main" id="{12E9A355-FAB2-4A10-A979-6FE8461D73EB}"/>
                    </a:ext>
                  </a:extLst>
                </p:cNvPr>
                <p:cNvSpPr/>
                <p:nvPr/>
              </p:nvSpPr>
              <p:spPr>
                <a:xfrm>
                  <a:off x="1042916" y="3219142"/>
                  <a:ext cx="200086" cy="661886"/>
                </a:xfrm>
                <a:prstGeom prst="arc">
                  <a:avLst/>
                </a:prstGeom>
                <a:noFill/>
                <a:ln w="12700" cap="flat" cmpd="sng" algn="ctr">
                  <a:solidFill>
                    <a:sysClr val="window" lastClr="FFFFFF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Arial"/>
                    <a:sym typeface="Arial"/>
                  </a:endParaRPr>
                </a:p>
              </p:txBody>
            </p:sp>
            <p:sp>
              <p:nvSpPr>
                <p:cNvPr id="67" name="Arc 66">
                  <a:extLst>
                    <a:ext uri="{FF2B5EF4-FFF2-40B4-BE49-F238E27FC236}">
                      <a16:creationId xmlns:a16="http://schemas.microsoft.com/office/drawing/2014/main" id="{9593DC61-1309-4E38-BCE7-17232DBB2E35}"/>
                    </a:ext>
                  </a:extLst>
                </p:cNvPr>
                <p:cNvSpPr/>
                <p:nvPr/>
              </p:nvSpPr>
              <p:spPr>
                <a:xfrm>
                  <a:off x="1042916" y="3237553"/>
                  <a:ext cx="200086" cy="668191"/>
                </a:xfrm>
                <a:prstGeom prst="arc">
                  <a:avLst>
                    <a:gd name="adj1" fmla="val 20869412"/>
                    <a:gd name="adj2" fmla="val 5445518"/>
                  </a:avLst>
                </a:prstGeom>
                <a:noFill/>
                <a:ln w="12700" cap="flat" cmpd="sng" algn="ctr">
                  <a:solidFill>
                    <a:sysClr val="window" lastClr="FFFFFF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59" name="AutoShape 74">
                <a:extLst>
                  <a:ext uri="{FF2B5EF4-FFF2-40B4-BE49-F238E27FC236}">
                    <a16:creationId xmlns:a16="http://schemas.microsoft.com/office/drawing/2014/main" id="{74111CFA-278B-491F-B566-D03C2CF7D9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29331" y="4742203"/>
                <a:ext cx="114300" cy="114300"/>
              </a:xfrm>
              <a:prstGeom prst="flowChartConnector">
                <a:avLst/>
              </a:prstGeom>
              <a:solidFill>
                <a:srgbClr val="FFFFFF"/>
              </a:solidFill>
              <a:ln w="9525">
                <a:solidFill>
                  <a:sysClr val="window" lastClr="FFFFFF"/>
                </a:solidFill>
                <a:round/>
                <a:headEnd/>
                <a:tailEnd/>
              </a:ln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/>
                  <a:sym typeface="Arial"/>
                </a:endParaRPr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8589E2EB-E322-4819-A355-3966F4908DE6}"/>
                </a:ext>
              </a:extLst>
            </p:cNvPr>
            <p:cNvGrpSpPr/>
            <p:nvPr/>
          </p:nvGrpSpPr>
          <p:grpSpPr>
            <a:xfrm>
              <a:off x="4574709" y="4846206"/>
              <a:ext cx="1186434" cy="1025464"/>
              <a:chOff x="1057197" y="4357345"/>
              <a:chExt cx="1186434" cy="1025464"/>
            </a:xfrm>
          </p:grpSpPr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9C2CB936-8E2F-4C88-B0B1-A85EFC9E1F0B}"/>
                  </a:ext>
                </a:extLst>
              </p:cNvPr>
              <p:cNvGrpSpPr/>
              <p:nvPr/>
            </p:nvGrpSpPr>
            <p:grpSpPr>
              <a:xfrm>
                <a:off x="1057197" y="4357345"/>
                <a:ext cx="1104294" cy="1025464"/>
                <a:chOff x="1042916" y="3100292"/>
                <a:chExt cx="1104294" cy="1025464"/>
              </a:xfrm>
            </p:grpSpPr>
            <p:sp>
              <p:nvSpPr>
                <p:cNvPr id="50" name="Arc 49">
                  <a:extLst>
                    <a:ext uri="{FF2B5EF4-FFF2-40B4-BE49-F238E27FC236}">
                      <a16:creationId xmlns:a16="http://schemas.microsoft.com/office/drawing/2014/main" id="{55610305-507C-491F-AB12-0F1749B90A4B}"/>
                    </a:ext>
                  </a:extLst>
                </p:cNvPr>
                <p:cNvSpPr/>
                <p:nvPr/>
              </p:nvSpPr>
              <p:spPr>
                <a:xfrm>
                  <a:off x="1164579" y="3211357"/>
                  <a:ext cx="200086" cy="661886"/>
                </a:xfrm>
                <a:prstGeom prst="arc">
                  <a:avLst/>
                </a:prstGeom>
                <a:noFill/>
                <a:ln w="12700" cap="flat" cmpd="sng" algn="ctr">
                  <a:solidFill>
                    <a:sysClr val="window" lastClr="FFFFFF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Arial"/>
                    <a:sym typeface="Arial"/>
                  </a:endParaRPr>
                </a:p>
              </p:txBody>
            </p:sp>
            <p:sp>
              <p:nvSpPr>
                <p:cNvPr id="51" name="Arc 50">
                  <a:extLst>
                    <a:ext uri="{FF2B5EF4-FFF2-40B4-BE49-F238E27FC236}">
                      <a16:creationId xmlns:a16="http://schemas.microsoft.com/office/drawing/2014/main" id="{3FC5ADF5-0941-4747-ACCD-FFCFCF05A590}"/>
                    </a:ext>
                  </a:extLst>
                </p:cNvPr>
                <p:cNvSpPr/>
                <p:nvPr/>
              </p:nvSpPr>
              <p:spPr>
                <a:xfrm>
                  <a:off x="1164579" y="3229768"/>
                  <a:ext cx="200086" cy="668191"/>
                </a:xfrm>
                <a:prstGeom prst="arc">
                  <a:avLst>
                    <a:gd name="adj1" fmla="val 20869412"/>
                    <a:gd name="adj2" fmla="val 5445518"/>
                  </a:avLst>
                </a:prstGeom>
                <a:noFill/>
                <a:ln w="12700" cap="flat" cmpd="sng" algn="ctr">
                  <a:solidFill>
                    <a:sysClr val="window" lastClr="FFFFFF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Arial"/>
                    <a:sym typeface="Arial"/>
                  </a:endParaRPr>
                </a:p>
              </p:txBody>
            </p:sp>
            <p:cxnSp>
              <p:nvCxnSpPr>
                <p:cNvPr id="52" name="Straight Connector 51">
                  <a:extLst>
                    <a:ext uri="{FF2B5EF4-FFF2-40B4-BE49-F238E27FC236}">
                      <a16:creationId xmlns:a16="http://schemas.microsoft.com/office/drawing/2014/main" id="{01B3DB54-780B-41CC-A1BD-D5FC93F8FF59}"/>
                    </a:ext>
                  </a:extLst>
                </p:cNvPr>
                <p:cNvCxnSpPr/>
                <p:nvPr/>
              </p:nvCxnSpPr>
              <p:spPr>
                <a:xfrm>
                  <a:off x="1264622" y="3211357"/>
                  <a:ext cx="426738" cy="0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ysClr val="window" lastClr="FFFFFF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53" name="Straight Connector 52">
                  <a:extLst>
                    <a:ext uri="{FF2B5EF4-FFF2-40B4-BE49-F238E27FC236}">
                      <a16:creationId xmlns:a16="http://schemas.microsoft.com/office/drawing/2014/main" id="{D99A43F0-7F78-4263-8A8E-3D8A31B91BD0}"/>
                    </a:ext>
                  </a:extLst>
                </p:cNvPr>
                <p:cNvCxnSpPr/>
                <p:nvPr/>
              </p:nvCxnSpPr>
              <p:spPr>
                <a:xfrm>
                  <a:off x="1264622" y="3897959"/>
                  <a:ext cx="426738" cy="0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ysClr val="window" lastClr="FFFFFF"/>
                  </a:solidFill>
                  <a:prstDash val="solid"/>
                  <a:miter lim="800000"/>
                </a:ln>
                <a:effectLst/>
              </p:spPr>
            </p:cxnSp>
            <p:sp>
              <p:nvSpPr>
                <p:cNvPr id="54" name="Arc 53">
                  <a:extLst>
                    <a:ext uri="{FF2B5EF4-FFF2-40B4-BE49-F238E27FC236}">
                      <a16:creationId xmlns:a16="http://schemas.microsoft.com/office/drawing/2014/main" id="{3AED1F93-5E11-4693-9C70-5352D8CDC7DC}"/>
                    </a:ext>
                  </a:extLst>
                </p:cNvPr>
                <p:cNvSpPr/>
                <p:nvPr/>
              </p:nvSpPr>
              <p:spPr>
                <a:xfrm>
                  <a:off x="1232810" y="3211356"/>
                  <a:ext cx="914400" cy="914400"/>
                </a:xfrm>
                <a:prstGeom prst="arc">
                  <a:avLst>
                    <a:gd name="adj1" fmla="val 16200000"/>
                    <a:gd name="adj2" fmla="val 20432244"/>
                  </a:avLst>
                </a:prstGeom>
                <a:noFill/>
                <a:ln w="12700" cap="flat" cmpd="sng" algn="ctr">
                  <a:solidFill>
                    <a:sysClr val="window" lastClr="FFFFFF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Arial"/>
                    <a:sym typeface="Arial"/>
                  </a:endParaRPr>
                </a:p>
              </p:txBody>
            </p:sp>
            <p:sp>
              <p:nvSpPr>
                <p:cNvPr id="55" name="Arc 54">
                  <a:extLst>
                    <a:ext uri="{FF2B5EF4-FFF2-40B4-BE49-F238E27FC236}">
                      <a16:creationId xmlns:a16="http://schemas.microsoft.com/office/drawing/2014/main" id="{46EC1F54-D213-4844-A0A8-E76D7212EE4F}"/>
                    </a:ext>
                  </a:extLst>
                </p:cNvPr>
                <p:cNvSpPr/>
                <p:nvPr/>
              </p:nvSpPr>
              <p:spPr>
                <a:xfrm>
                  <a:off x="1207820" y="3100292"/>
                  <a:ext cx="914400" cy="796865"/>
                </a:xfrm>
                <a:prstGeom prst="arc">
                  <a:avLst>
                    <a:gd name="adj1" fmla="val 108464"/>
                    <a:gd name="adj2" fmla="val 5358143"/>
                  </a:avLst>
                </a:prstGeom>
                <a:noFill/>
                <a:ln w="12700" cap="flat" cmpd="sng" algn="ctr">
                  <a:solidFill>
                    <a:sysClr val="window" lastClr="FFFFFF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Arial"/>
                    <a:sym typeface="Arial"/>
                  </a:endParaRPr>
                </a:p>
              </p:txBody>
            </p:sp>
            <p:sp>
              <p:nvSpPr>
                <p:cNvPr id="56" name="Arc 55">
                  <a:extLst>
                    <a:ext uri="{FF2B5EF4-FFF2-40B4-BE49-F238E27FC236}">
                      <a16:creationId xmlns:a16="http://schemas.microsoft.com/office/drawing/2014/main" id="{79E57EDA-3625-485A-98AA-316EF6B923C8}"/>
                    </a:ext>
                  </a:extLst>
                </p:cNvPr>
                <p:cNvSpPr/>
                <p:nvPr/>
              </p:nvSpPr>
              <p:spPr>
                <a:xfrm>
                  <a:off x="1042916" y="3219142"/>
                  <a:ext cx="200086" cy="661886"/>
                </a:xfrm>
                <a:prstGeom prst="arc">
                  <a:avLst/>
                </a:prstGeom>
                <a:noFill/>
                <a:ln w="12700" cap="flat" cmpd="sng" algn="ctr">
                  <a:solidFill>
                    <a:sysClr val="window" lastClr="FFFFFF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Arial"/>
                    <a:sym typeface="Arial"/>
                  </a:endParaRPr>
                </a:p>
              </p:txBody>
            </p:sp>
            <p:sp>
              <p:nvSpPr>
                <p:cNvPr id="57" name="Arc 56">
                  <a:extLst>
                    <a:ext uri="{FF2B5EF4-FFF2-40B4-BE49-F238E27FC236}">
                      <a16:creationId xmlns:a16="http://schemas.microsoft.com/office/drawing/2014/main" id="{E50F608F-6E70-4428-A2CE-643CF57B851C}"/>
                    </a:ext>
                  </a:extLst>
                </p:cNvPr>
                <p:cNvSpPr/>
                <p:nvPr/>
              </p:nvSpPr>
              <p:spPr>
                <a:xfrm>
                  <a:off x="1042916" y="3237553"/>
                  <a:ext cx="200086" cy="668191"/>
                </a:xfrm>
                <a:prstGeom prst="arc">
                  <a:avLst>
                    <a:gd name="adj1" fmla="val 20869412"/>
                    <a:gd name="adj2" fmla="val 5445518"/>
                  </a:avLst>
                </a:prstGeom>
                <a:noFill/>
                <a:ln w="12700" cap="flat" cmpd="sng" algn="ctr">
                  <a:solidFill>
                    <a:sysClr val="window" lastClr="FFFFFF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49" name="AutoShape 74">
                <a:extLst>
                  <a:ext uri="{FF2B5EF4-FFF2-40B4-BE49-F238E27FC236}">
                    <a16:creationId xmlns:a16="http://schemas.microsoft.com/office/drawing/2014/main" id="{945ED7D4-FD05-420F-83D6-22646CFD72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29331" y="4742203"/>
                <a:ext cx="114300" cy="114300"/>
              </a:xfrm>
              <a:prstGeom prst="flowChartConnector">
                <a:avLst/>
              </a:prstGeom>
              <a:solidFill>
                <a:srgbClr val="FFFFFF"/>
              </a:solidFill>
              <a:ln w="9525">
                <a:solidFill>
                  <a:sysClr val="window" lastClr="FFFFFF"/>
                </a:solidFill>
                <a:round/>
                <a:headEnd/>
                <a:tailEnd/>
              </a:ln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/>
                  <a:sym typeface="Arial"/>
                </a:endParaRPr>
              </a:p>
            </p:txBody>
          </p:sp>
        </p:grp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AB507CA-E6DE-4547-990D-158A748332E0}"/>
                </a:ext>
              </a:extLst>
            </p:cNvPr>
            <p:cNvCxnSpPr/>
            <p:nvPr/>
          </p:nvCxnSpPr>
          <p:spPr>
            <a:xfrm>
              <a:off x="3146184" y="2333132"/>
              <a:ext cx="1632862" cy="0"/>
            </a:xfrm>
            <a:prstGeom prst="line">
              <a:avLst/>
            </a:prstGeom>
            <a:noFill/>
            <a:ln w="635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0B298B94-0BF3-492F-B2F4-E22822E3BA17}"/>
                </a:ext>
              </a:extLst>
            </p:cNvPr>
            <p:cNvCxnSpPr/>
            <p:nvPr/>
          </p:nvCxnSpPr>
          <p:spPr>
            <a:xfrm>
              <a:off x="3346657" y="2696773"/>
              <a:ext cx="1445249" cy="8827"/>
            </a:xfrm>
            <a:prstGeom prst="line">
              <a:avLst/>
            </a:prstGeom>
            <a:noFill/>
            <a:ln w="635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8BCAC7B-DD09-4B56-BB7E-2553FBF2CA07}"/>
                </a:ext>
              </a:extLst>
            </p:cNvPr>
            <p:cNvCxnSpPr/>
            <p:nvPr/>
          </p:nvCxnSpPr>
          <p:spPr>
            <a:xfrm>
              <a:off x="3735503" y="3222165"/>
              <a:ext cx="1019763" cy="4908"/>
            </a:xfrm>
            <a:prstGeom prst="line">
              <a:avLst/>
            </a:prstGeom>
            <a:noFill/>
            <a:ln w="635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BF8A2593-5FCA-4AD5-B6D1-AEF47B56249C}"/>
                </a:ext>
              </a:extLst>
            </p:cNvPr>
            <p:cNvCxnSpPr/>
            <p:nvPr/>
          </p:nvCxnSpPr>
          <p:spPr>
            <a:xfrm>
              <a:off x="3340208" y="3574190"/>
              <a:ext cx="1428065" cy="7328"/>
            </a:xfrm>
            <a:prstGeom prst="line">
              <a:avLst/>
            </a:prstGeom>
            <a:noFill/>
            <a:ln w="635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E80426D7-4F83-4496-AB7B-1288A953E2AB}"/>
                </a:ext>
              </a:extLst>
            </p:cNvPr>
            <p:cNvCxnSpPr/>
            <p:nvPr/>
          </p:nvCxnSpPr>
          <p:spPr>
            <a:xfrm>
              <a:off x="3735503" y="4137274"/>
              <a:ext cx="1027817" cy="7328"/>
            </a:xfrm>
            <a:prstGeom prst="line">
              <a:avLst/>
            </a:prstGeom>
            <a:noFill/>
            <a:ln w="635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30457D65-E348-4753-AE33-CBD956792E90}"/>
                </a:ext>
              </a:extLst>
            </p:cNvPr>
            <p:cNvCxnSpPr/>
            <p:nvPr/>
          </p:nvCxnSpPr>
          <p:spPr>
            <a:xfrm>
              <a:off x="3333952" y="4508243"/>
              <a:ext cx="1428065" cy="7328"/>
            </a:xfrm>
            <a:prstGeom prst="line">
              <a:avLst/>
            </a:prstGeom>
            <a:noFill/>
            <a:ln w="635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8F5B9D76-5690-489C-94FC-50D3D74A4660}"/>
                </a:ext>
              </a:extLst>
            </p:cNvPr>
            <p:cNvCxnSpPr/>
            <p:nvPr/>
          </p:nvCxnSpPr>
          <p:spPr>
            <a:xfrm>
              <a:off x="3752050" y="5112305"/>
              <a:ext cx="1005100" cy="11449"/>
            </a:xfrm>
            <a:prstGeom prst="line">
              <a:avLst/>
            </a:prstGeom>
            <a:noFill/>
            <a:ln w="635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BCD827FC-E335-48E1-A5E5-3741E44058A9}"/>
                </a:ext>
              </a:extLst>
            </p:cNvPr>
            <p:cNvCxnSpPr/>
            <p:nvPr/>
          </p:nvCxnSpPr>
          <p:spPr>
            <a:xfrm>
              <a:off x="3332811" y="5502160"/>
              <a:ext cx="1428065" cy="7328"/>
            </a:xfrm>
            <a:prstGeom prst="line">
              <a:avLst/>
            </a:prstGeom>
            <a:noFill/>
            <a:ln w="635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CC0C011-E27A-4F72-964E-40F67B57A7F4}"/>
                </a:ext>
              </a:extLst>
            </p:cNvPr>
            <p:cNvCxnSpPr/>
            <p:nvPr/>
          </p:nvCxnSpPr>
          <p:spPr>
            <a:xfrm flipH="1" flipV="1">
              <a:off x="3327174" y="2698276"/>
              <a:ext cx="6722" cy="2803884"/>
            </a:xfrm>
            <a:prstGeom prst="line">
              <a:avLst/>
            </a:prstGeom>
            <a:noFill/>
            <a:ln w="635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59D47AC-5854-4916-8AC2-F6032FC3D90E}"/>
                </a:ext>
              </a:extLst>
            </p:cNvPr>
            <p:cNvCxnSpPr/>
            <p:nvPr/>
          </p:nvCxnSpPr>
          <p:spPr>
            <a:xfrm flipH="1" flipV="1">
              <a:off x="3728050" y="2333132"/>
              <a:ext cx="24000" cy="2779173"/>
            </a:xfrm>
            <a:prstGeom prst="line">
              <a:avLst/>
            </a:prstGeom>
            <a:noFill/>
            <a:ln w="635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</p:cxn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98433B82-BDFF-4F45-BBEB-F5200AE199F5}"/>
                </a:ext>
              </a:extLst>
            </p:cNvPr>
            <p:cNvSpPr/>
            <p:nvPr/>
          </p:nvSpPr>
          <p:spPr>
            <a:xfrm>
              <a:off x="3705190" y="2305121"/>
              <a:ext cx="45719" cy="45719"/>
            </a:xfrm>
            <a:prstGeom prst="ellipse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  <a:sym typeface="Arial"/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E1EB5692-9B1F-4AE7-957B-175D2CBB47F1}"/>
                </a:ext>
              </a:extLst>
            </p:cNvPr>
            <p:cNvSpPr/>
            <p:nvPr/>
          </p:nvSpPr>
          <p:spPr>
            <a:xfrm>
              <a:off x="3712643" y="3199305"/>
              <a:ext cx="45719" cy="45719"/>
            </a:xfrm>
            <a:prstGeom prst="ellipse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  <a:sym typeface="Arial"/>
              </a:endParaRP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9DB58D0F-0450-4ECF-A086-531B7161C524}"/>
                </a:ext>
              </a:extLst>
            </p:cNvPr>
            <p:cNvSpPr/>
            <p:nvPr/>
          </p:nvSpPr>
          <p:spPr>
            <a:xfrm>
              <a:off x="3300938" y="2673913"/>
              <a:ext cx="45719" cy="45719"/>
            </a:xfrm>
            <a:prstGeom prst="ellipse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  <a:sym typeface="Arial"/>
              </a:endParaRP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BB419792-90D6-4841-B9A5-7ACBD538B448}"/>
                </a:ext>
              </a:extLst>
            </p:cNvPr>
            <p:cNvSpPr/>
            <p:nvPr/>
          </p:nvSpPr>
          <p:spPr>
            <a:xfrm>
              <a:off x="3307702" y="4485383"/>
              <a:ext cx="45719" cy="45719"/>
            </a:xfrm>
            <a:prstGeom prst="ellipse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  <a:sym typeface="Arial"/>
              </a:endParaRP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FDC06FB3-D51D-46B1-BDD0-F0CF49602B96}"/>
                </a:ext>
              </a:extLst>
            </p:cNvPr>
            <p:cNvSpPr/>
            <p:nvPr/>
          </p:nvSpPr>
          <p:spPr>
            <a:xfrm>
              <a:off x="3302877" y="3555372"/>
              <a:ext cx="45719" cy="45719"/>
            </a:xfrm>
            <a:prstGeom prst="ellipse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  <a:sym typeface="Arial"/>
              </a:endParaRP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6095E045-BC36-455A-9423-0C2C03323DAB}"/>
                </a:ext>
              </a:extLst>
            </p:cNvPr>
            <p:cNvSpPr/>
            <p:nvPr/>
          </p:nvSpPr>
          <p:spPr>
            <a:xfrm>
              <a:off x="3720775" y="4113614"/>
              <a:ext cx="45719" cy="45719"/>
            </a:xfrm>
            <a:prstGeom prst="ellipse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  <a:sym typeface="Arial"/>
              </a:endParaRPr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5DABD39-0DAF-49CB-8307-10EB7E7B301E}"/>
                </a:ext>
              </a:extLst>
            </p:cNvPr>
            <p:cNvCxnSpPr/>
            <p:nvPr/>
          </p:nvCxnSpPr>
          <p:spPr>
            <a:xfrm>
              <a:off x="3150102" y="2696773"/>
              <a:ext cx="158404" cy="0"/>
            </a:xfrm>
            <a:prstGeom prst="line">
              <a:avLst/>
            </a:prstGeom>
            <a:noFill/>
            <a:ln w="635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9B5190E-A3C6-4838-8BE9-C0A1EA7DAA62}"/>
                </a:ext>
              </a:extLst>
            </p:cNvPr>
            <p:cNvCxnSpPr/>
            <p:nvPr/>
          </p:nvCxnSpPr>
          <p:spPr>
            <a:xfrm>
              <a:off x="5790030" y="2509939"/>
              <a:ext cx="1609278" cy="3342"/>
            </a:xfrm>
            <a:prstGeom prst="line">
              <a:avLst/>
            </a:prstGeom>
            <a:noFill/>
            <a:ln w="635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9C520EC3-657E-4FCE-83B9-7B5C78C0BC83}"/>
                </a:ext>
              </a:extLst>
            </p:cNvPr>
            <p:cNvCxnSpPr/>
            <p:nvPr/>
          </p:nvCxnSpPr>
          <p:spPr>
            <a:xfrm flipV="1">
              <a:off x="7398442" y="2509324"/>
              <a:ext cx="250" cy="1086930"/>
            </a:xfrm>
            <a:prstGeom prst="line">
              <a:avLst/>
            </a:prstGeom>
            <a:noFill/>
            <a:ln w="635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C933354B-1683-415D-BE35-8F5CC5EC8DAF}"/>
                </a:ext>
              </a:extLst>
            </p:cNvPr>
            <p:cNvCxnSpPr/>
            <p:nvPr/>
          </p:nvCxnSpPr>
          <p:spPr>
            <a:xfrm>
              <a:off x="7395360" y="3600699"/>
              <a:ext cx="655170" cy="7371"/>
            </a:xfrm>
            <a:prstGeom prst="line">
              <a:avLst/>
            </a:prstGeom>
            <a:noFill/>
            <a:ln w="635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F429FBB3-347A-4A1C-9738-8F78C3BA6C60}"/>
                </a:ext>
              </a:extLst>
            </p:cNvPr>
            <p:cNvCxnSpPr/>
            <p:nvPr/>
          </p:nvCxnSpPr>
          <p:spPr>
            <a:xfrm>
              <a:off x="5761143" y="3393188"/>
              <a:ext cx="1501282" cy="7785"/>
            </a:xfrm>
            <a:prstGeom prst="line">
              <a:avLst/>
            </a:prstGeom>
            <a:noFill/>
            <a:ln w="635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36FD5908-EF63-4D8D-8D9F-EFBEC1DA30A1}"/>
                </a:ext>
              </a:extLst>
            </p:cNvPr>
            <p:cNvCxnSpPr/>
            <p:nvPr/>
          </p:nvCxnSpPr>
          <p:spPr>
            <a:xfrm flipV="1">
              <a:off x="7260759" y="3400056"/>
              <a:ext cx="4013" cy="347989"/>
            </a:xfrm>
            <a:prstGeom prst="line">
              <a:avLst/>
            </a:prstGeom>
            <a:noFill/>
            <a:ln w="635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71EC3FD9-26A5-4AD3-A7CC-54359C5A5F18}"/>
                </a:ext>
              </a:extLst>
            </p:cNvPr>
            <p:cNvCxnSpPr/>
            <p:nvPr/>
          </p:nvCxnSpPr>
          <p:spPr>
            <a:xfrm>
              <a:off x="7262425" y="3748045"/>
              <a:ext cx="784647" cy="899"/>
            </a:xfrm>
            <a:prstGeom prst="line">
              <a:avLst/>
            </a:prstGeom>
            <a:noFill/>
            <a:ln w="635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1D2BB36-23D8-44E8-BEDB-5DB069B24FF4}"/>
                </a:ext>
              </a:extLst>
            </p:cNvPr>
            <p:cNvCxnSpPr/>
            <p:nvPr/>
          </p:nvCxnSpPr>
          <p:spPr>
            <a:xfrm>
              <a:off x="7258752" y="3904600"/>
              <a:ext cx="788320" cy="0"/>
            </a:xfrm>
            <a:prstGeom prst="line">
              <a:avLst/>
            </a:prstGeom>
            <a:noFill/>
            <a:ln w="635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2EACDBA7-BB4F-482B-8F98-AE5DDEBF85E8}"/>
                </a:ext>
              </a:extLst>
            </p:cNvPr>
            <p:cNvCxnSpPr/>
            <p:nvPr/>
          </p:nvCxnSpPr>
          <p:spPr>
            <a:xfrm>
              <a:off x="7389293" y="4057000"/>
              <a:ext cx="657779" cy="0"/>
            </a:xfrm>
            <a:prstGeom prst="line">
              <a:avLst/>
            </a:prstGeom>
            <a:noFill/>
            <a:ln w="635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215BA0F4-0A36-49C7-8F2B-FA67503E6BCF}"/>
                </a:ext>
              </a:extLst>
            </p:cNvPr>
            <p:cNvCxnSpPr/>
            <p:nvPr/>
          </p:nvCxnSpPr>
          <p:spPr>
            <a:xfrm>
              <a:off x="5760887" y="4316441"/>
              <a:ext cx="1501282" cy="3892"/>
            </a:xfrm>
            <a:prstGeom prst="line">
              <a:avLst/>
            </a:prstGeom>
            <a:noFill/>
            <a:ln w="635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8ED652F6-4CCB-437D-802C-4267ED6E430F}"/>
                </a:ext>
              </a:extLst>
            </p:cNvPr>
            <p:cNvCxnSpPr/>
            <p:nvPr/>
          </p:nvCxnSpPr>
          <p:spPr>
            <a:xfrm flipV="1">
              <a:off x="7258752" y="3904600"/>
              <a:ext cx="2007" cy="413997"/>
            </a:xfrm>
            <a:prstGeom prst="line">
              <a:avLst/>
            </a:prstGeom>
            <a:noFill/>
            <a:ln w="635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2A4DC83A-73C2-4EED-9388-DB30F78367E0}"/>
                </a:ext>
              </a:extLst>
            </p:cNvPr>
            <p:cNvCxnSpPr/>
            <p:nvPr/>
          </p:nvCxnSpPr>
          <p:spPr>
            <a:xfrm>
              <a:off x="5755172" y="5288214"/>
              <a:ext cx="1637555" cy="7785"/>
            </a:xfrm>
            <a:prstGeom prst="line">
              <a:avLst/>
            </a:prstGeom>
            <a:noFill/>
            <a:ln w="635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F9E7A748-3F5D-4983-BE5B-DDDF6D9EAB54}"/>
                </a:ext>
              </a:extLst>
            </p:cNvPr>
            <p:cNvCxnSpPr/>
            <p:nvPr/>
          </p:nvCxnSpPr>
          <p:spPr>
            <a:xfrm flipV="1">
              <a:off x="7389293" y="4057001"/>
              <a:ext cx="2007" cy="1238998"/>
            </a:xfrm>
            <a:prstGeom prst="line">
              <a:avLst/>
            </a:prstGeom>
            <a:noFill/>
            <a:ln w="635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5D02D0EB-7473-40D1-B8AA-1BF6F409CDE7}"/>
                </a:ext>
              </a:extLst>
            </p:cNvPr>
            <p:cNvCxnSpPr/>
            <p:nvPr/>
          </p:nvCxnSpPr>
          <p:spPr>
            <a:xfrm>
              <a:off x="8731954" y="3785166"/>
              <a:ext cx="1324339" cy="9525"/>
            </a:xfrm>
            <a:prstGeom prst="line">
              <a:avLst/>
            </a:prstGeom>
            <a:noFill/>
            <a:ln w="635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</p:cxn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1FC8E233-49E0-4562-B223-FBF84737D6A4}"/>
                </a:ext>
              </a:extLst>
            </p:cNvPr>
            <p:cNvSpPr/>
            <p:nvPr/>
          </p:nvSpPr>
          <p:spPr>
            <a:xfrm>
              <a:off x="2805015" y="2554582"/>
              <a:ext cx="338554" cy="369332"/>
            </a:xfrm>
            <a:prstGeom prst="rect">
              <a:avLst/>
            </a:prstGeom>
            <a:ln>
              <a:solidFill>
                <a:sysClr val="window" lastClr="FFFFFF"/>
              </a:solidFill>
            </a:ln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SimSun" panose="02010600030101010101" pitchFamily="2" charset="-122"/>
                  <a:cs typeface="Arial"/>
                  <a:sym typeface="Arial"/>
                </a:rPr>
                <a:t>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840171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Google Shape;91;p13"/>
          <p:cNvGrpSpPr/>
          <p:nvPr/>
        </p:nvGrpSpPr>
        <p:grpSpPr>
          <a:xfrm>
            <a:off x="7891397" y="6159817"/>
            <a:ext cx="4300603" cy="650309"/>
            <a:chOff x="7891397" y="6159817"/>
            <a:chExt cx="4300603" cy="650309"/>
          </a:xfrm>
        </p:grpSpPr>
        <p:pic>
          <p:nvPicPr>
            <p:cNvPr id="92" name="Google Shape;92;p1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9273540" y="6159817"/>
              <a:ext cx="2918460" cy="65030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3" name="Google Shape;93;p13"/>
            <p:cNvSpPr/>
            <p:nvPr/>
          </p:nvSpPr>
          <p:spPr>
            <a:xfrm>
              <a:off x="7891397" y="6315694"/>
              <a:ext cx="4300603" cy="338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D8D8D8"/>
                  </a:solidFill>
                  <a:effectLst/>
                  <a:uLnTx/>
                  <a:uFillTx/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Copyright © 2019 University of Colorado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</p:grpSp>
      <p:sp>
        <p:nvSpPr>
          <p:cNvPr id="12" name="Vertical Text Placeholder 12">
            <a:extLst>
              <a:ext uri="{FF2B5EF4-FFF2-40B4-BE49-F238E27FC236}">
                <a16:creationId xmlns:a16="http://schemas.microsoft.com/office/drawing/2014/main" id="{41A4096A-A50A-4465-96AC-99B906078373}"/>
              </a:ext>
            </a:extLst>
          </p:cNvPr>
          <p:cNvSpPr txBox="1">
            <a:spLocks/>
          </p:cNvSpPr>
          <p:nvPr/>
        </p:nvSpPr>
        <p:spPr>
          <a:xfrm>
            <a:off x="4925264" y="1269149"/>
            <a:ext cx="6626817" cy="461497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marR="0" lvl="0" indent="-5143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rPr>
              <a:t>Why Learn VHDL (this video)</a:t>
            </a:r>
          </a:p>
          <a:p>
            <a:pPr marL="514350" marR="0" lvl="0" indent="-5143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rPr>
              <a:t>FPGA Design Flow</a:t>
            </a:r>
          </a:p>
          <a:p>
            <a:pPr marL="514350" marR="0" lvl="0" indent="-5143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rPr>
              <a:t>Intro to VHDL : Finite State Machine</a:t>
            </a:r>
          </a:p>
          <a:p>
            <a:pPr marL="514350" marR="0" lvl="0" indent="-5143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rPr>
              <a:t>How to speak VHDL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rPr>
              <a:t>, First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rPr>
              <a:t>phrases</a:t>
            </a:r>
          </a:p>
          <a:p>
            <a:pPr marL="514350" marR="0" lvl="0" indent="-5143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rPr>
              <a:t>VHDL Assignments, Operators, Types</a:t>
            </a:r>
          </a:p>
          <a:p>
            <a:pPr marL="514350" marR="0" lvl="0" indent="-5143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rPr>
              <a:t>VHDL Rules and Syntax, Interface Ports</a:t>
            </a:r>
          </a:p>
          <a:p>
            <a:pPr marL="514350" marR="0" lvl="0" indent="-5143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rPr>
              <a:t>Using VHDL in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rPr>
              <a:t>ModelSim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rPr>
              <a:t> : Download and Install</a:t>
            </a:r>
          </a:p>
          <a:p>
            <a:pPr marL="514350" marR="0" lvl="0" indent="-5143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rPr>
              <a:t>Using VHDL in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rPr>
              <a:t>Modelsim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rPr>
              <a:t> : Adding to your Toolkit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/>
            </a:endParaRPr>
          </a:p>
        </p:txBody>
      </p:sp>
      <p:sp>
        <p:nvSpPr>
          <p:cNvPr id="13" name="Title 11">
            <a:extLst>
              <a:ext uri="{FF2B5EF4-FFF2-40B4-BE49-F238E27FC236}">
                <a16:creationId xmlns:a16="http://schemas.microsoft.com/office/drawing/2014/main" id="{20BCD2EF-D77D-4221-96C6-AC7E9505193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8270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  <a:sym typeface="Arial"/>
              </a:rPr>
              <a:t>Videos in this Module</a:t>
            </a:r>
          </a:p>
        </p:txBody>
      </p:sp>
    </p:spTree>
    <p:extLst>
      <p:ext uri="{BB962C8B-B14F-4D97-AF65-F5344CB8AC3E}">
        <p14:creationId xmlns:p14="http://schemas.microsoft.com/office/powerpoint/2010/main" val="2902297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Google Shape;91;p13"/>
          <p:cNvGrpSpPr/>
          <p:nvPr/>
        </p:nvGrpSpPr>
        <p:grpSpPr>
          <a:xfrm>
            <a:off x="7891397" y="6159817"/>
            <a:ext cx="4300603" cy="650309"/>
            <a:chOff x="7891397" y="6159817"/>
            <a:chExt cx="4300603" cy="650309"/>
          </a:xfrm>
        </p:grpSpPr>
        <p:pic>
          <p:nvPicPr>
            <p:cNvPr id="92" name="Google Shape;92;p1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9273540" y="6159817"/>
              <a:ext cx="2918460" cy="65030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3" name="Google Shape;93;p13"/>
            <p:cNvSpPr/>
            <p:nvPr/>
          </p:nvSpPr>
          <p:spPr>
            <a:xfrm>
              <a:off x="7891397" y="6315694"/>
              <a:ext cx="4300603" cy="338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D8D8D8"/>
                  </a:solidFill>
                  <a:effectLst/>
                  <a:uLnTx/>
                  <a:uFillTx/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Copyright © 2019 University of Colorado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94" name="Google Shape;94;p13"/>
          <p:cNvSpPr txBox="1"/>
          <p:nvPr/>
        </p:nvSpPr>
        <p:spPr>
          <a:xfrm>
            <a:off x="831850" y="2966113"/>
            <a:ext cx="10515600" cy="1364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tabLst/>
              <a:defRPr/>
            </a:pPr>
            <a:endParaRPr kumimoji="0" sz="2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/>
                <a:ea typeface="Helvetica Neue"/>
                <a:cs typeface="Helvetica Neue"/>
                <a:sym typeface="Helvetica Neue"/>
              </a:rPr>
              <a:t>[Instructor Name(s)]</a:t>
            </a:r>
            <a:endParaRPr kumimoji="0" sz="2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/>
                <a:ea typeface="Helvetica Neue"/>
                <a:cs typeface="Helvetica Neue"/>
                <a:sym typeface="Helvetica Neue"/>
              </a:rPr>
              <a:t>[Department Name]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5" name="Google Shape;95;p13"/>
          <p:cNvSpPr txBox="1"/>
          <p:nvPr/>
        </p:nvSpPr>
        <p:spPr>
          <a:xfrm>
            <a:off x="831850" y="2131733"/>
            <a:ext cx="2940228" cy="609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Helvetica Neue Light"/>
              <a:buNone/>
              <a:tabLst/>
              <a:defRPr/>
            </a:pPr>
            <a:r>
              <a:rPr kumimoji="0" lang="en-US" sz="4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[Video Title]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0A59277-F897-4DB3-ADE3-49B5520D92DA}"/>
              </a:ext>
            </a:extLst>
          </p:cNvPr>
          <p:cNvSpPr txBox="1">
            <a:spLocks/>
          </p:cNvSpPr>
          <p:nvPr/>
        </p:nvSpPr>
        <p:spPr>
          <a:xfrm>
            <a:off x="211294" y="883776"/>
            <a:ext cx="11756712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3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  <a:sym typeface="Arial"/>
              </a:rPr>
              <a:t>FPGA Design for Embedded Systems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3DD1F488-E062-48FC-B270-A09FC1B60F3B}"/>
              </a:ext>
            </a:extLst>
          </p:cNvPr>
          <p:cNvSpPr txBox="1">
            <a:spLocks/>
          </p:cNvSpPr>
          <p:nvPr/>
        </p:nvSpPr>
        <p:spPr>
          <a:xfrm>
            <a:off x="962025" y="3138576"/>
            <a:ext cx="10048875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CFB87C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  <a:sym typeface="Arial"/>
              </a:rPr>
              <a:t>Hardware Description Languages for Logic Design</a:t>
            </a:r>
          </a:p>
        </p:txBody>
      </p:sp>
    </p:spTree>
    <p:extLst>
      <p:ext uri="{BB962C8B-B14F-4D97-AF65-F5344CB8AC3E}">
        <p14:creationId xmlns:p14="http://schemas.microsoft.com/office/powerpoint/2010/main" val="4960540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Google Shape;91;p13"/>
          <p:cNvGrpSpPr/>
          <p:nvPr/>
        </p:nvGrpSpPr>
        <p:grpSpPr>
          <a:xfrm>
            <a:off x="7891397" y="6159817"/>
            <a:ext cx="4300603" cy="650309"/>
            <a:chOff x="7891397" y="6159817"/>
            <a:chExt cx="4300603" cy="650309"/>
          </a:xfrm>
        </p:grpSpPr>
        <p:pic>
          <p:nvPicPr>
            <p:cNvPr id="92" name="Google Shape;92;p1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9273540" y="6159817"/>
              <a:ext cx="2918460" cy="65030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3" name="Google Shape;93;p13"/>
            <p:cNvSpPr/>
            <p:nvPr/>
          </p:nvSpPr>
          <p:spPr>
            <a:xfrm>
              <a:off x="7891397" y="6315694"/>
              <a:ext cx="4300603" cy="338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D8D8D8"/>
                  </a:solidFill>
                  <a:effectLst/>
                  <a:uLnTx/>
                  <a:uFillTx/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Copyright © 2019 University of Colorado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2" name="Vertical Text Placeholder 12">
            <a:extLst>
              <a:ext uri="{FF2B5EF4-FFF2-40B4-BE49-F238E27FC236}">
                <a16:creationId xmlns:a16="http://schemas.microsoft.com/office/drawing/2014/main" id="{41A4096A-A50A-4465-96AC-99B906078373}"/>
              </a:ext>
            </a:extLst>
          </p:cNvPr>
          <p:cNvSpPr txBox="1">
            <a:spLocks/>
          </p:cNvSpPr>
          <p:nvPr/>
        </p:nvSpPr>
        <p:spPr>
          <a:xfrm>
            <a:off x="4925264" y="1269149"/>
            <a:ext cx="6626817" cy="461497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rPr>
              <a:t>Acquire proficiency designing digital circuits with Field Programmable Gate Arrays (FPGA)s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rPr>
              <a:t>Employ industry-standard tools to design and implement programmable logic solutions using several Hardware Description Language (HDL) design entry methods, including VHDL, Verilog and System Verilog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rPr>
              <a:t>Build proficiency by designing basic digital programmable logic circuits in VHDL, Verilog and System Verilog  </a:t>
            </a:r>
          </a:p>
        </p:txBody>
      </p:sp>
      <p:sp>
        <p:nvSpPr>
          <p:cNvPr id="13" name="Title 11">
            <a:extLst>
              <a:ext uri="{FF2B5EF4-FFF2-40B4-BE49-F238E27FC236}">
                <a16:creationId xmlns:a16="http://schemas.microsoft.com/office/drawing/2014/main" id="{20BCD2EF-D77D-4221-96C6-AC7E9505193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8270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  <a:sym typeface="Arial"/>
              </a:rPr>
              <a:t>Objectives</a:t>
            </a:r>
          </a:p>
        </p:txBody>
      </p:sp>
    </p:spTree>
    <p:extLst>
      <p:ext uri="{BB962C8B-B14F-4D97-AF65-F5344CB8AC3E}">
        <p14:creationId xmlns:p14="http://schemas.microsoft.com/office/powerpoint/2010/main" val="12573742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Google Shape;91;p13"/>
          <p:cNvGrpSpPr/>
          <p:nvPr/>
        </p:nvGrpSpPr>
        <p:grpSpPr>
          <a:xfrm>
            <a:off x="7891397" y="6159817"/>
            <a:ext cx="4300603" cy="650309"/>
            <a:chOff x="7891397" y="6159817"/>
            <a:chExt cx="4300603" cy="650309"/>
          </a:xfrm>
        </p:grpSpPr>
        <p:pic>
          <p:nvPicPr>
            <p:cNvPr id="92" name="Google Shape;92;p1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9273540" y="6159817"/>
              <a:ext cx="2918460" cy="65030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3" name="Google Shape;93;p13"/>
            <p:cNvSpPr/>
            <p:nvPr/>
          </p:nvSpPr>
          <p:spPr>
            <a:xfrm>
              <a:off x="7891397" y="6315694"/>
              <a:ext cx="4300603" cy="338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D8D8D8"/>
                  </a:solidFill>
                  <a:effectLst/>
                  <a:uLnTx/>
                  <a:uFillTx/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Copyright © 2019 University of Colorado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3" name="Title 11">
            <a:extLst>
              <a:ext uri="{FF2B5EF4-FFF2-40B4-BE49-F238E27FC236}">
                <a16:creationId xmlns:a16="http://schemas.microsoft.com/office/drawing/2014/main" id="{20BCD2EF-D77D-4221-96C6-AC7E9505193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8270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  <a:sym typeface="Arial"/>
              </a:rPr>
              <a:t>Recap: FPGA Design Flow 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FEFDE05-97E0-494B-A038-2126B54289B4}"/>
              </a:ext>
            </a:extLst>
          </p:cNvPr>
          <p:cNvGrpSpPr/>
          <p:nvPr/>
        </p:nvGrpSpPr>
        <p:grpSpPr>
          <a:xfrm>
            <a:off x="426602" y="1813455"/>
            <a:ext cx="11338796" cy="3231089"/>
            <a:chOff x="426602" y="2136501"/>
            <a:chExt cx="11338796" cy="3231089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0E01ECE-FE3D-4446-B0BF-68FD11AB9510}"/>
                </a:ext>
              </a:extLst>
            </p:cNvPr>
            <p:cNvSpPr txBox="1"/>
            <p:nvPr/>
          </p:nvSpPr>
          <p:spPr>
            <a:xfrm>
              <a:off x="426602" y="2136501"/>
              <a:ext cx="1466928" cy="1323439"/>
            </a:xfrm>
            <a:prstGeom prst="rect">
              <a:avLst/>
            </a:prstGeom>
            <a:solidFill>
              <a:schemeClr val="accent4"/>
            </a:solidFill>
            <a:ln w="25400">
              <a:solidFill>
                <a:schemeClr val="accent1"/>
              </a:solidFill>
              <a:headEnd w="lg" len="lg"/>
              <a:tailEnd w="lg" len="lg"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/>
                  <a:sym typeface="Arial"/>
                </a:rPr>
                <a:t>Design Entry:  Schematic or HDL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95D26C5-9321-42B8-8369-888AE562EE54}"/>
                </a:ext>
              </a:extLst>
            </p:cNvPr>
            <p:cNvSpPr txBox="1"/>
            <p:nvPr/>
          </p:nvSpPr>
          <p:spPr>
            <a:xfrm>
              <a:off x="2618060" y="2444277"/>
              <a:ext cx="1492470" cy="707886"/>
            </a:xfrm>
            <a:prstGeom prst="rect">
              <a:avLst/>
            </a:prstGeom>
            <a:solidFill>
              <a:schemeClr val="accent2"/>
            </a:solidFill>
            <a:ln w="25400">
              <a:solidFill>
                <a:schemeClr val="accent1"/>
              </a:solidFill>
              <a:headEnd w="lg" len="lg"/>
              <a:tailEnd w="lg" len="lg"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/>
                  <a:sym typeface="Arial"/>
                </a:rPr>
                <a:t>Functional Simulation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8ECA0F1-C7B1-410E-999D-AB9D2182ED3F}"/>
                </a:ext>
              </a:extLst>
            </p:cNvPr>
            <p:cNvSpPr txBox="1"/>
            <p:nvPr/>
          </p:nvSpPr>
          <p:spPr>
            <a:xfrm>
              <a:off x="4614388" y="2450461"/>
              <a:ext cx="1492470" cy="707886"/>
            </a:xfrm>
            <a:prstGeom prst="rect">
              <a:avLst/>
            </a:prstGeom>
            <a:solidFill>
              <a:schemeClr val="tx2"/>
            </a:solidFill>
            <a:ln w="25400">
              <a:solidFill>
                <a:schemeClr val="accent1"/>
              </a:solidFill>
              <a:headEnd w="lg" len="lg"/>
              <a:tailEnd w="lg" len="lg"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/>
                  <a:sym typeface="Arial"/>
                </a:rPr>
                <a:t>Synthesis or Mapping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AE61370-614F-40B0-8B4F-D85D9408AB5B}"/>
                </a:ext>
              </a:extLst>
            </p:cNvPr>
            <p:cNvSpPr txBox="1"/>
            <p:nvPr/>
          </p:nvSpPr>
          <p:spPr>
            <a:xfrm>
              <a:off x="6516448" y="2290389"/>
              <a:ext cx="1492470" cy="1015663"/>
            </a:xfrm>
            <a:prstGeom prst="rect">
              <a:avLst/>
            </a:prstGeom>
            <a:solidFill>
              <a:srgbClr val="FF0000"/>
            </a:solidFill>
            <a:ln w="25400">
              <a:solidFill>
                <a:schemeClr val="accent1"/>
              </a:solidFill>
              <a:headEnd w="lg" len="lg"/>
              <a:tailEnd w="lg" len="lg"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/>
                  <a:sym typeface="Arial"/>
                </a:rPr>
                <a:t>Place and Route or Fitting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590ABFF-F9F8-47E3-B6A8-1A4848172D68}"/>
                </a:ext>
              </a:extLst>
            </p:cNvPr>
            <p:cNvSpPr txBox="1"/>
            <p:nvPr/>
          </p:nvSpPr>
          <p:spPr>
            <a:xfrm>
              <a:off x="8418510" y="2296572"/>
              <a:ext cx="1492470" cy="1015663"/>
            </a:xfrm>
            <a:prstGeom prst="rect">
              <a:avLst/>
            </a:prstGeom>
            <a:solidFill>
              <a:schemeClr val="accent1"/>
            </a:solidFill>
            <a:ln w="25400">
              <a:solidFill>
                <a:schemeClr val="accent1"/>
              </a:solidFill>
              <a:headEnd w="lg" len="lg"/>
              <a:tailEnd w="lg" len="lg"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/>
                  <a:sym typeface="Arial"/>
                </a:rPr>
                <a:t>Timing Analysis and Simulation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22D6AFE-36A1-4861-9A1B-F6A49A98486F}"/>
                </a:ext>
              </a:extLst>
            </p:cNvPr>
            <p:cNvSpPr txBox="1"/>
            <p:nvPr/>
          </p:nvSpPr>
          <p:spPr>
            <a:xfrm>
              <a:off x="10168154" y="3327380"/>
              <a:ext cx="1597244" cy="707886"/>
            </a:xfrm>
            <a:prstGeom prst="rect">
              <a:avLst/>
            </a:prstGeom>
            <a:solidFill>
              <a:schemeClr val="accent3"/>
            </a:solidFill>
            <a:ln w="25400">
              <a:solidFill>
                <a:schemeClr val="accent1"/>
              </a:solidFill>
              <a:headEnd w="lg" len="lg"/>
              <a:tailEnd w="lg" len="lg"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/>
                  <a:sym typeface="Arial"/>
                </a:rPr>
                <a:t>Programming the Device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7A68FDE-8F94-43B8-B7AD-96E75217BC05}"/>
                </a:ext>
              </a:extLst>
            </p:cNvPr>
            <p:cNvSpPr txBox="1"/>
            <p:nvPr/>
          </p:nvSpPr>
          <p:spPr>
            <a:xfrm>
              <a:off x="8418510" y="4659704"/>
              <a:ext cx="1492470" cy="707886"/>
            </a:xfrm>
            <a:prstGeom prst="rect">
              <a:avLst/>
            </a:prstGeom>
            <a:solidFill>
              <a:schemeClr val="accent6"/>
            </a:solidFill>
            <a:ln w="25400">
              <a:solidFill>
                <a:schemeClr val="accent1"/>
              </a:solidFill>
              <a:headEnd w="lg" len="lg"/>
              <a:tailEnd w="lg" len="lg"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/>
                  <a:sym typeface="Arial"/>
                </a:rPr>
                <a:t>Test and Integration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050DD4C-F8D8-4B10-8B5D-0BC4F5C55FDD}"/>
                </a:ext>
              </a:extLst>
            </p:cNvPr>
            <p:cNvSpPr txBox="1"/>
            <p:nvPr/>
          </p:nvSpPr>
          <p:spPr>
            <a:xfrm>
              <a:off x="5770213" y="4806928"/>
              <a:ext cx="1492470" cy="400110"/>
            </a:xfrm>
            <a:prstGeom prst="rect">
              <a:avLst/>
            </a:prstGeom>
            <a:solidFill>
              <a:srgbClr val="7030A0"/>
            </a:solidFill>
            <a:ln w="25400">
              <a:solidFill>
                <a:schemeClr val="accent1"/>
              </a:solidFill>
              <a:headEnd w="lg" len="lg"/>
              <a:tailEnd w="lg" len="lg"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/>
                  <a:sym typeface="Arial"/>
                </a:rPr>
                <a:t>Release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86BC3F70-8465-4E08-B2F3-730F5AC594A1}"/>
                </a:ext>
              </a:extLst>
            </p:cNvPr>
            <p:cNvCxnSpPr>
              <a:stCxn id="23" idx="3"/>
              <a:endCxn id="24" idx="1"/>
            </p:cNvCxnSpPr>
            <p:nvPr/>
          </p:nvCxnSpPr>
          <p:spPr>
            <a:xfrm flipV="1">
              <a:off x="1893530" y="2798220"/>
              <a:ext cx="724530" cy="1"/>
            </a:xfrm>
            <a:prstGeom prst="straightConnector1">
              <a:avLst/>
            </a:prstGeom>
            <a:ln w="25400">
              <a:solidFill>
                <a:schemeClr val="accent1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F695FFBB-2031-4E6B-B71D-49DADFD5F733}"/>
                </a:ext>
              </a:extLst>
            </p:cNvPr>
            <p:cNvCxnSpPr>
              <a:stCxn id="24" idx="3"/>
              <a:endCxn id="25" idx="1"/>
            </p:cNvCxnSpPr>
            <p:nvPr/>
          </p:nvCxnSpPr>
          <p:spPr>
            <a:xfrm>
              <a:off x="4110530" y="2798220"/>
              <a:ext cx="503858" cy="6184"/>
            </a:xfrm>
            <a:prstGeom prst="straightConnector1">
              <a:avLst/>
            </a:prstGeom>
            <a:ln w="25400">
              <a:solidFill>
                <a:schemeClr val="accent1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C5B39E71-CC44-4F64-8087-EDDEA6883EE6}"/>
                </a:ext>
              </a:extLst>
            </p:cNvPr>
            <p:cNvCxnSpPr>
              <a:stCxn id="25" idx="3"/>
              <a:endCxn id="26" idx="1"/>
            </p:cNvCxnSpPr>
            <p:nvPr/>
          </p:nvCxnSpPr>
          <p:spPr>
            <a:xfrm flipV="1">
              <a:off x="6106858" y="2798221"/>
              <a:ext cx="409590" cy="6183"/>
            </a:xfrm>
            <a:prstGeom prst="straightConnector1">
              <a:avLst/>
            </a:prstGeom>
            <a:ln w="25400">
              <a:solidFill>
                <a:schemeClr val="accent1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211B96B6-05E4-43D3-9A72-C754DAC4D2B5}"/>
                </a:ext>
              </a:extLst>
            </p:cNvPr>
            <p:cNvCxnSpPr>
              <a:stCxn id="26" idx="3"/>
              <a:endCxn id="27" idx="1"/>
            </p:cNvCxnSpPr>
            <p:nvPr/>
          </p:nvCxnSpPr>
          <p:spPr>
            <a:xfrm>
              <a:off x="8008918" y="2798221"/>
              <a:ext cx="409592" cy="6183"/>
            </a:xfrm>
            <a:prstGeom prst="straightConnector1">
              <a:avLst/>
            </a:prstGeom>
            <a:ln w="25400">
              <a:solidFill>
                <a:schemeClr val="accent1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CB8875BE-9B7A-4D3F-BE0C-86379158EB68}"/>
                </a:ext>
              </a:extLst>
            </p:cNvPr>
            <p:cNvCxnSpPr/>
            <p:nvPr/>
          </p:nvCxnSpPr>
          <p:spPr>
            <a:xfrm flipH="1" flipV="1">
              <a:off x="7262683" y="5006983"/>
              <a:ext cx="1155827" cy="6664"/>
            </a:xfrm>
            <a:prstGeom prst="straightConnector1">
              <a:avLst/>
            </a:prstGeom>
            <a:ln w="25400">
              <a:solidFill>
                <a:schemeClr val="accent1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Elbow Connector 22">
              <a:extLst>
                <a:ext uri="{FF2B5EF4-FFF2-40B4-BE49-F238E27FC236}">
                  <a16:creationId xmlns:a16="http://schemas.microsoft.com/office/drawing/2014/main" id="{B5DCB376-E077-4AA7-BF54-9E344CD5D856}"/>
                </a:ext>
              </a:extLst>
            </p:cNvPr>
            <p:cNvCxnSpPr>
              <a:endCxn id="23" idx="2"/>
            </p:cNvCxnSpPr>
            <p:nvPr/>
          </p:nvCxnSpPr>
          <p:spPr>
            <a:xfrm rot="10800000" flipV="1">
              <a:off x="1160066" y="3173702"/>
              <a:ext cx="2244450" cy="286238"/>
            </a:xfrm>
            <a:prstGeom prst="bentConnector4">
              <a:avLst>
                <a:gd name="adj1" fmla="val 327"/>
                <a:gd name="adj2" fmla="val 179864"/>
              </a:avLst>
            </a:prstGeom>
            <a:ln w="25400">
              <a:solidFill>
                <a:schemeClr val="accent1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Elbow Connector 23">
              <a:extLst>
                <a:ext uri="{FF2B5EF4-FFF2-40B4-BE49-F238E27FC236}">
                  <a16:creationId xmlns:a16="http://schemas.microsoft.com/office/drawing/2014/main" id="{2FF162D9-9320-4C29-858E-3F88FC2BCEC4}"/>
                </a:ext>
              </a:extLst>
            </p:cNvPr>
            <p:cNvCxnSpPr>
              <a:stCxn id="28" idx="2"/>
            </p:cNvCxnSpPr>
            <p:nvPr/>
          </p:nvCxnSpPr>
          <p:spPr>
            <a:xfrm rot="5400000">
              <a:off x="9949688" y="3996558"/>
              <a:ext cx="978381" cy="1055796"/>
            </a:xfrm>
            <a:prstGeom prst="bentConnector2">
              <a:avLst/>
            </a:prstGeom>
            <a:ln w="25400">
              <a:solidFill>
                <a:schemeClr val="accent1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Elbow Connector 24">
              <a:extLst>
                <a:ext uri="{FF2B5EF4-FFF2-40B4-BE49-F238E27FC236}">
                  <a16:creationId xmlns:a16="http://schemas.microsoft.com/office/drawing/2014/main" id="{C2A49E83-B869-4B06-80E2-78F7429702BC}"/>
                </a:ext>
              </a:extLst>
            </p:cNvPr>
            <p:cNvCxnSpPr>
              <a:stCxn id="27" idx="3"/>
              <a:endCxn id="28" idx="0"/>
            </p:cNvCxnSpPr>
            <p:nvPr/>
          </p:nvCxnSpPr>
          <p:spPr>
            <a:xfrm>
              <a:off x="9910980" y="2804404"/>
              <a:ext cx="1055796" cy="522976"/>
            </a:xfrm>
            <a:prstGeom prst="bentConnector2">
              <a:avLst/>
            </a:prstGeom>
            <a:ln w="25400">
              <a:solidFill>
                <a:schemeClr val="accent1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Elbow Connector 25">
              <a:extLst>
                <a:ext uri="{FF2B5EF4-FFF2-40B4-BE49-F238E27FC236}">
                  <a16:creationId xmlns:a16="http://schemas.microsoft.com/office/drawing/2014/main" id="{2C10F1CF-44E8-4058-A16B-69ECB86A2A17}"/>
                </a:ext>
              </a:extLst>
            </p:cNvPr>
            <p:cNvCxnSpPr>
              <a:stCxn id="27" idx="2"/>
            </p:cNvCxnSpPr>
            <p:nvPr/>
          </p:nvCxnSpPr>
          <p:spPr>
            <a:xfrm rot="5400000">
              <a:off x="6094171" y="597615"/>
              <a:ext cx="355955" cy="5785194"/>
            </a:xfrm>
            <a:prstGeom prst="bentConnector2">
              <a:avLst/>
            </a:prstGeom>
            <a:ln w="25400">
              <a:solidFill>
                <a:schemeClr val="accent1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Elbow Connector 26">
              <a:extLst>
                <a:ext uri="{FF2B5EF4-FFF2-40B4-BE49-F238E27FC236}">
                  <a16:creationId xmlns:a16="http://schemas.microsoft.com/office/drawing/2014/main" id="{56F6A0A8-46B2-47EB-8ACF-69E8C06914F4}"/>
                </a:ext>
              </a:extLst>
            </p:cNvPr>
            <p:cNvCxnSpPr/>
            <p:nvPr/>
          </p:nvCxnSpPr>
          <p:spPr>
            <a:xfrm rot="16200000" flipV="1">
              <a:off x="8671341" y="4166300"/>
              <a:ext cx="985332" cy="1476"/>
            </a:xfrm>
            <a:prstGeom prst="bentConnector3">
              <a:avLst>
                <a:gd name="adj1" fmla="val 50000"/>
              </a:avLst>
            </a:prstGeom>
            <a:ln w="25400">
              <a:solidFill>
                <a:schemeClr val="accent1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978546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1881</Words>
  <Application>Microsoft Office PowerPoint</Application>
  <PresentationFormat>Panorámica</PresentationFormat>
  <Paragraphs>484</Paragraphs>
  <Slides>33</Slides>
  <Notes>33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33</vt:i4>
      </vt:variant>
    </vt:vector>
  </HeadingPairs>
  <TitlesOfParts>
    <vt:vector size="42" baseType="lpstr">
      <vt:lpstr>Helvetica Neue</vt:lpstr>
      <vt:lpstr>Helvetica Neue Light</vt:lpstr>
      <vt:lpstr>Times New Roman</vt:lpstr>
      <vt:lpstr>Calibri</vt:lpstr>
      <vt:lpstr>Courier New</vt:lpstr>
      <vt:lpstr>Arial Black</vt:lpstr>
      <vt:lpstr>Arial</vt:lpstr>
      <vt:lpstr>Calibri Light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modified xsi:type="dcterms:W3CDTF">2020-08-03T16:26:19Z</dcterms:modified>
  <cp:contentStatus/>
</cp:coreProperties>
</file>